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48" r:id="rId2"/>
  </p:sldMasterIdLst>
  <p:notesMasterIdLst>
    <p:notesMasterId r:id="rId27"/>
  </p:notesMasterIdLst>
  <p:handoutMasterIdLst>
    <p:handoutMasterId r:id="rId28"/>
  </p:handoutMasterIdLst>
  <p:sldIdLst>
    <p:sldId id="307" r:id="rId3"/>
    <p:sldId id="297" r:id="rId4"/>
    <p:sldId id="308" r:id="rId5"/>
    <p:sldId id="320" r:id="rId6"/>
    <p:sldId id="299" r:id="rId7"/>
    <p:sldId id="326" r:id="rId8"/>
    <p:sldId id="312" r:id="rId9"/>
    <p:sldId id="310" r:id="rId10"/>
    <p:sldId id="327" r:id="rId11"/>
    <p:sldId id="313" r:id="rId12"/>
    <p:sldId id="324" r:id="rId13"/>
    <p:sldId id="314" r:id="rId14"/>
    <p:sldId id="328" r:id="rId15"/>
    <p:sldId id="316" r:id="rId16"/>
    <p:sldId id="329" r:id="rId17"/>
    <p:sldId id="318" r:id="rId18"/>
    <p:sldId id="330" r:id="rId19"/>
    <p:sldId id="323" r:id="rId20"/>
    <p:sldId id="306" r:id="rId21"/>
    <p:sldId id="303" r:id="rId22"/>
    <p:sldId id="304" r:id="rId23"/>
    <p:sldId id="302" r:id="rId24"/>
    <p:sldId id="331" r:id="rId25"/>
    <p:sldId id="285" r:id="rId26"/>
  </p:sldIdLst>
  <p:sldSz cx="9144000" cy="6858000" type="screen4x3"/>
  <p:notesSz cx="6797675" cy="9926638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na Peck" initials="A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A6D"/>
    <a:srgbClr val="0A1B40"/>
    <a:srgbClr val="889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Helle Formatvorlage 3 - Akz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7670" autoAdjust="0"/>
  </p:normalViewPr>
  <p:slideViewPr>
    <p:cSldViewPr snapToGrid="0" snapToObjects="1" showGuides="1">
      <p:cViewPr>
        <p:scale>
          <a:sx n="90" d="100"/>
          <a:sy n="90" d="100"/>
        </p:scale>
        <p:origin x="-2160" y="-546"/>
      </p:cViewPr>
      <p:guideLst>
        <p:guide orient="horz" pos="523"/>
        <p:guide pos="5530"/>
      </p:guideLst>
    </p:cSldViewPr>
  </p:slideViewPr>
  <p:outlineViewPr>
    <p:cViewPr>
      <p:scale>
        <a:sx n="33" d="100"/>
        <a:sy n="33" d="100"/>
      </p:scale>
      <p:origin x="0" y="21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43EB9-3B73-6F4E-A01C-7547BB6615D5}" type="datetimeFigureOut">
              <a:rPr lang="de-DE" smtClean="0"/>
              <a:pPr/>
              <a:t>12.04.2016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7D7FE-D77B-BC45-B6F1-E7F800DDEEE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328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49022-F7CE-E246-978B-4E594B69DE8D}" type="datetimeFigureOut">
              <a:rPr lang="de-DE" smtClean="0"/>
              <a:pPr/>
              <a:t>12.04.2016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14C2A-3515-764C-8FDD-211DBB8FE55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47578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40DBD-2009-EE48-A95F-E56FD8EEADE4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40DBD-2009-EE48-A95F-E56FD8EEADE4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237695" indent="-1237695" defTabSz="852106">
              <a:spcBef>
                <a:spcPct val="0"/>
              </a:spcBef>
            </a:pPr>
            <a:r>
              <a:rPr lang="de-DE" dirty="0" smtClean="0">
                <a:latin typeface="Times New Roman" pitchFamily="18" charset="0"/>
              </a:rPr>
              <a:t>Sauberkeit:	Beseitigung von Abfall, Schmutz sowie Reinigen der Böden</a:t>
            </a:r>
            <a:br>
              <a:rPr lang="de-DE" dirty="0" smtClean="0">
                <a:latin typeface="Times New Roman" pitchFamily="18" charset="0"/>
              </a:rPr>
            </a:br>
            <a:r>
              <a:rPr lang="de-DE" dirty="0" smtClean="0">
                <a:latin typeface="Times New Roman" pitchFamily="18" charset="0"/>
              </a:rPr>
              <a:t>Reinigen als eine Chance und Form der Inspektion</a:t>
            </a:r>
            <a:br>
              <a:rPr lang="de-DE" dirty="0" smtClean="0">
                <a:latin typeface="Times New Roman" pitchFamily="18" charset="0"/>
              </a:rPr>
            </a:br>
            <a:r>
              <a:rPr lang="de-DE" dirty="0" smtClean="0">
                <a:latin typeface="Times New Roman" pitchFamily="18" charset="0"/>
              </a:rPr>
              <a:t>Eliminieren von Verschmutzungsquellen</a:t>
            </a:r>
          </a:p>
          <a:p>
            <a:pPr marL="1237695" indent="-1237695" defTabSz="852106">
              <a:spcBef>
                <a:spcPct val="0"/>
              </a:spcBef>
            </a:pPr>
            <a:r>
              <a:rPr lang="de-DE" dirty="0" smtClean="0">
                <a:latin typeface="Times New Roman" pitchFamily="18" charset="0"/>
              </a:rPr>
              <a:t>Übersichtlichkeit:	klare Trennung zwischen Notwendigem und Unnötigem</a:t>
            </a:r>
            <a:br>
              <a:rPr lang="de-DE" dirty="0" smtClean="0">
                <a:latin typeface="Times New Roman" pitchFamily="18" charset="0"/>
              </a:rPr>
            </a:br>
            <a:r>
              <a:rPr lang="de-DE" dirty="0" smtClean="0">
                <a:latin typeface="Times New Roman" pitchFamily="18" charset="0"/>
              </a:rPr>
              <a:t>sich Trennen von Unnötigem</a:t>
            </a:r>
          </a:p>
          <a:p>
            <a:pPr marL="1237695" indent="-1237695" defTabSz="852106">
              <a:spcBef>
                <a:spcPct val="0"/>
              </a:spcBef>
            </a:pPr>
            <a:r>
              <a:rPr lang="de-DE" dirty="0" err="1" smtClean="0">
                <a:latin typeface="Times New Roman" pitchFamily="18" charset="0"/>
              </a:rPr>
              <a:t>Ordentlichkeit</a:t>
            </a:r>
            <a:r>
              <a:rPr lang="de-DE" dirty="0" smtClean="0">
                <a:latin typeface="Times New Roman" pitchFamily="18" charset="0"/>
              </a:rPr>
              <a:t>:	Etablieren einer “gepflegten” Gestaltung/Umgebung zu Erhaltung des </a:t>
            </a:r>
            <a:r>
              <a:rPr lang="de-DE" dirty="0" err="1" smtClean="0">
                <a:latin typeface="Times New Roman" pitchFamily="18" charset="0"/>
              </a:rPr>
              <a:t>Zusatndes</a:t>
            </a:r>
            <a:r>
              <a:rPr lang="de-DE" dirty="0" smtClean="0">
                <a:latin typeface="Times New Roman" pitchFamily="18" charset="0"/>
              </a:rPr>
              <a:t> des Materials, der Werkzeuge und Einrichtungen bzw. Betriebsmittel</a:t>
            </a:r>
            <a:br>
              <a:rPr lang="de-DE" dirty="0" smtClean="0">
                <a:latin typeface="Times New Roman" pitchFamily="18" charset="0"/>
              </a:rPr>
            </a:br>
            <a:r>
              <a:rPr lang="de-DE" dirty="0" smtClean="0">
                <a:latin typeface="Times New Roman" pitchFamily="18" charset="0"/>
              </a:rPr>
              <a:t>Mittel müssen leicht zu finden und einsatzbereit sein um keine unnötige Zeit zu verschwenden</a:t>
            </a:r>
          </a:p>
          <a:p>
            <a:pPr marL="1237695" indent="-1237695" defTabSz="852106">
              <a:spcBef>
                <a:spcPct val="0"/>
              </a:spcBef>
            </a:pPr>
            <a:r>
              <a:rPr lang="de-DE" dirty="0" smtClean="0">
                <a:latin typeface="Times New Roman" pitchFamily="18" charset="0"/>
              </a:rPr>
              <a:t>Standardisieren:	Aufrechterhalten des Erreichten Zustandes der ersten drei s durch </a:t>
            </a:r>
            <a:r>
              <a:rPr lang="de-DE" dirty="0" err="1" smtClean="0">
                <a:latin typeface="Times New Roman" pitchFamily="18" charset="0"/>
              </a:rPr>
              <a:t>visual</a:t>
            </a:r>
            <a:r>
              <a:rPr lang="de-DE" dirty="0" smtClean="0">
                <a:latin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</a:rPr>
              <a:t>management</a:t>
            </a:r>
            <a:r>
              <a:rPr lang="de-DE" dirty="0" smtClean="0">
                <a:latin typeface="Times New Roman" pitchFamily="18" charset="0"/>
              </a:rPr>
              <a:t> und Betonung der Reinigung</a:t>
            </a:r>
          </a:p>
          <a:p>
            <a:pPr marL="1237695" indent="-1237695" defTabSz="852106">
              <a:spcBef>
                <a:spcPct val="0"/>
              </a:spcBef>
            </a:pPr>
            <a:r>
              <a:rPr lang="de-DE" dirty="0" smtClean="0">
                <a:latin typeface="Times New Roman" pitchFamily="18" charset="0"/>
              </a:rPr>
              <a:t>Disziplin:	Entwicklung des Verhaltens bezüglich der Befolgung der geschaffenen Standards 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316F0C-3B97-48E9-9F0B-384FC1D5D2EC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>
          <a:xfrm>
            <a:off x="4978401" y="1759399"/>
            <a:ext cx="3657599" cy="1275902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 b="0" i="0" baseline="0">
                <a:solidFill>
                  <a:srgbClr val="0A1B40"/>
                </a:solidFill>
                <a:effectLst>
                  <a:outerShdw blurRad="152400" dist="38100" dir="5040000" algn="tl" rotWithShape="0">
                    <a:srgbClr val="0A1B40">
                      <a:alpha val="51000"/>
                    </a:srgbClr>
                  </a:outerShdw>
                </a:effectLst>
                <a:latin typeface="Arial Bold"/>
                <a:cs typeface="Arial Bold"/>
              </a:defRPr>
            </a:lvl1pPr>
          </a:lstStyle>
          <a:p>
            <a:r>
              <a:rPr lang="de-DE" dirty="0" smtClean="0"/>
              <a:t>Erfahrungsaustausch/Workshop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978400" y="3035300"/>
            <a:ext cx="3657599" cy="21971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400"/>
              </a:lnSpc>
              <a:buFontTx/>
              <a:buNone/>
              <a:defRPr sz="2000" baseline="0">
                <a:solidFill>
                  <a:srgbClr val="0A1B4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smtClean="0"/>
              <a:t>Entwicklungstendenzen der Vergütung mit dem Schwerpunkt Vertrieb/Außendienst </a:t>
            </a:r>
            <a:br>
              <a:rPr lang="de-DE" dirty="0" smtClean="0"/>
            </a:b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olgeseite - Headline 1-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04850" y="1317625"/>
            <a:ext cx="8069263" cy="4808538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3D1A55A6-8FB1-4C36-B617-E22DCC4AC23D}" type="datetime1">
              <a:rPr lang="de-DE" smtClean="0"/>
              <a:pPr>
                <a:defRPr/>
              </a:pPr>
              <a:t>12.04.2016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17349-AB15-1B46-B657-68864D38FF3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geseite - Headline 2-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04850" y="344488"/>
            <a:ext cx="6902450" cy="104404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Zweizeilige Überschrift Zweizeilige Überschrift Zweizeilige Überschrift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5A0054-27FC-4BE4-9989-650C6DBA5423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704850" y="1761067"/>
            <a:ext cx="8069263" cy="4351865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geseite - HL 1-zeilig m.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2C65B-B87E-4328-8713-7F982C96ECD9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 hasCustomPrompt="1"/>
          </p:nvPr>
        </p:nvSpPr>
        <p:spPr>
          <a:xfrm>
            <a:off x="704850" y="1354667"/>
            <a:ext cx="8069263" cy="4758265"/>
          </a:xfrm>
          <a:prstGeom prst="rect">
            <a:avLst/>
          </a:prstGeom>
        </p:spPr>
        <p:txBody>
          <a:bodyPr lIns="0" tIns="0" rIns="0" bIns="0"/>
          <a:lstStyle>
            <a:lvl1pPr marL="177800" indent="-177800">
              <a:buFont typeface="Wingdings" charset="2"/>
              <a:buChar char="§"/>
              <a:defRPr sz="1800"/>
            </a:lvl1pPr>
            <a:lvl2pPr marL="723900" indent="-190500">
              <a:buFont typeface="Symbol" charset="2"/>
              <a:buChar char="-"/>
              <a:defRPr sz="1600"/>
            </a:lvl2pPr>
            <a:lvl3pPr marL="1079500" indent="-165100">
              <a:buFont typeface="Arial"/>
              <a:buChar char="•"/>
              <a:defRPr/>
            </a:lvl3pPr>
          </a:lstStyle>
          <a:p>
            <a:pPr lvl="0"/>
            <a:r>
              <a:rPr lang="de-DE" dirty="0" smtClean="0"/>
              <a:t>  Mastertextformat bearbeiten</a:t>
            </a:r>
          </a:p>
          <a:p>
            <a:pPr lvl="1"/>
            <a:r>
              <a:rPr lang="de-DE" dirty="0" smtClean="0"/>
              <a:t> Zweite Ebene</a:t>
            </a:r>
          </a:p>
          <a:p>
            <a:pPr lvl="2"/>
            <a:r>
              <a:rPr lang="de-DE" dirty="0" smtClean="0"/>
              <a:t> Dritte Ebene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geseite - HL 2-zeilig m.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27A588-51EA-4EF5-912F-6E50B895ED20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704850" y="344488"/>
            <a:ext cx="6902450" cy="104404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Zweizeilige Überschrift Zweizeilige Überschrift Zweizeilige Überschrift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704850" y="1761067"/>
            <a:ext cx="8069263" cy="4351865"/>
          </a:xfrm>
          <a:prstGeom prst="rect">
            <a:avLst/>
          </a:prstGeom>
        </p:spPr>
        <p:txBody>
          <a:bodyPr lIns="0" tIns="0" rIns="0" bIns="0"/>
          <a:lstStyle>
            <a:lvl1pPr marL="266700" indent="-266700">
              <a:buFont typeface="Wingdings" charset="2"/>
              <a:buChar char="§"/>
              <a:defRPr sz="1800"/>
            </a:lvl1pPr>
            <a:lvl2pPr marL="723900" indent="-190500">
              <a:buFont typeface="Symbol" charset="2"/>
              <a:buChar char="-"/>
              <a:defRPr/>
            </a:lvl2pPr>
            <a:lvl3pPr marL="1079500" indent="-165100">
              <a:buFont typeface="Arial"/>
              <a:buChar char="•"/>
              <a:defRPr/>
            </a:lvl3pPr>
          </a:lstStyle>
          <a:p>
            <a:pPr lvl="0"/>
            <a:r>
              <a:rPr lang="de-DE" dirty="0" smtClean="0"/>
              <a:t> Mastertextformat bearbeiten</a:t>
            </a:r>
          </a:p>
          <a:p>
            <a:pPr lvl="1"/>
            <a:r>
              <a:rPr lang="de-DE" dirty="0" smtClean="0"/>
              <a:t> Zweite Ebene</a:t>
            </a:r>
          </a:p>
          <a:p>
            <a:pPr lvl="2"/>
            <a:r>
              <a:rPr lang="de-DE" dirty="0" smtClean="0"/>
              <a:t> Dritte Ebene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32756C-0B00-45DD-997E-E9BA20077793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6" name="Bild 5" descr="33002096_XL© adimas - Fotolia.com_klein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5896" y="1172344"/>
            <a:ext cx="3376991" cy="5075558"/>
          </a:xfrm>
          <a:prstGeom prst="rect">
            <a:avLst/>
          </a:prstGeom>
        </p:spPr>
      </p:pic>
      <p:sp>
        <p:nvSpPr>
          <p:cNvPr id="7" name="Eine Ecke des Rechtecks schneiden 6"/>
          <p:cNvSpPr/>
          <p:nvPr userDrawn="1"/>
        </p:nvSpPr>
        <p:spPr>
          <a:xfrm>
            <a:off x="3069694" y="1142502"/>
            <a:ext cx="5709181" cy="5105401"/>
          </a:xfrm>
          <a:prstGeom prst="snip1Rect">
            <a:avLst/>
          </a:prstGeom>
          <a:solidFill>
            <a:srgbClr val="889CA2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4347633" y="1930394"/>
            <a:ext cx="4148667" cy="432223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</a:lstStyle>
          <a:p>
            <a:pPr marL="0" indent="0"/>
            <a:endParaRPr lang="de-DE" sz="1200" dirty="0"/>
          </a:p>
        </p:txBody>
      </p:sp>
      <p:sp>
        <p:nvSpPr>
          <p:cNvPr id="9" name="Textfeld 8"/>
          <p:cNvSpPr txBox="1"/>
          <p:nvPr userDrawn="1"/>
        </p:nvSpPr>
        <p:spPr>
          <a:xfrm rot="16200000">
            <a:off x="-421160" y="5365577"/>
            <a:ext cx="16510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dirty="0" smtClean="0"/>
              <a:t>Foto: </a:t>
            </a:r>
            <a:r>
              <a:rPr lang="de-DE" sz="800" dirty="0" err="1" smtClean="0"/>
              <a:t>adimas/Fotolia.com</a:t>
            </a:r>
            <a:endParaRPr lang="de-DE" sz="8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.B. Missio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arte_montage.jpg" descr="/Users/andylv/Documents/*ifaa/*Powerpoint_Vorlagen/2014/Karte_montage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5895" y="1599172"/>
            <a:ext cx="3546222" cy="431448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23B925-16B6-40A5-BFDC-097F8AC81D6E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4347633" y="1930394"/>
            <a:ext cx="4148667" cy="4322239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/>
            </a:lvl1pPr>
          </a:lstStyle>
          <a:p>
            <a:pPr marL="0" indent="0"/>
            <a:endParaRPr lang="de-DE" sz="1200" dirty="0"/>
          </a:p>
        </p:txBody>
      </p:sp>
      <p:sp>
        <p:nvSpPr>
          <p:cNvPr id="9" name="Textfeld 8"/>
          <p:cNvSpPr txBox="1"/>
          <p:nvPr userDrawn="1"/>
        </p:nvSpPr>
        <p:spPr>
          <a:xfrm rot="16200000">
            <a:off x="-421160" y="5365577"/>
            <a:ext cx="16510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dirty="0" smtClean="0"/>
              <a:t>Foto: Glamour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Design</a:t>
            </a:r>
            <a:r>
              <a:rPr lang="de-DE" sz="800" dirty="0" err="1" smtClean="0"/>
              <a:t>/Fotolia.com</a:t>
            </a:r>
            <a:endParaRPr lang="de-DE" sz="800" dirty="0"/>
          </a:p>
        </p:txBody>
      </p:sp>
      <p:sp>
        <p:nvSpPr>
          <p:cNvPr id="11" name="Eine Ecke des Rechtecks schneiden 10"/>
          <p:cNvSpPr/>
          <p:nvPr userDrawn="1"/>
        </p:nvSpPr>
        <p:spPr>
          <a:xfrm>
            <a:off x="3064933" y="1142999"/>
            <a:ext cx="5709181" cy="5105401"/>
          </a:xfrm>
          <a:prstGeom prst="snip1Rect">
            <a:avLst/>
          </a:prstGeom>
          <a:solidFill>
            <a:srgbClr val="889CA2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4006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dat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4" descr="5342ifaa_bür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1143000"/>
            <a:ext cx="3351839" cy="5109633"/>
          </a:xfrm>
          <a:prstGeom prst="rect">
            <a:avLst/>
          </a:prstGeom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4B9024-E8B7-4A9A-A6F5-E00E9044EE0C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 hasCustomPrompt="1"/>
          </p:nvPr>
        </p:nvSpPr>
        <p:spPr>
          <a:xfrm>
            <a:off x="4347633" y="1930394"/>
            <a:ext cx="4148667" cy="4322239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/>
            </a:lvl1pPr>
          </a:lstStyle>
          <a:p>
            <a:pPr marL="0" indent="0"/>
            <a:r>
              <a:rPr lang="de-DE" sz="1500" dirty="0" smtClean="0"/>
              <a:t> </a:t>
            </a:r>
            <a:endParaRPr lang="de-DE" sz="1200" dirty="0"/>
          </a:p>
        </p:txBody>
      </p:sp>
      <p:sp>
        <p:nvSpPr>
          <p:cNvPr id="7" name="Eine Ecke des Rechtecks schneiden 6"/>
          <p:cNvSpPr/>
          <p:nvPr userDrawn="1"/>
        </p:nvSpPr>
        <p:spPr>
          <a:xfrm>
            <a:off x="3064933" y="1142999"/>
            <a:ext cx="5709181" cy="5105401"/>
          </a:xfrm>
          <a:prstGeom prst="snip1Rect">
            <a:avLst/>
          </a:prstGeom>
          <a:solidFill>
            <a:srgbClr val="889CA2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1615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otolia_61606965_XXL© Kzenon - Fotolia.com.jpg" descr="/Users/andylv/Documents/*ifaa/*Powerpoint_Vorlagen/2014/Fotos für PP/Fotolia_61606965_XXL© Kzenon - Fotolia.com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4422" y="360363"/>
            <a:ext cx="4362678" cy="6137274"/>
          </a:xfrm>
          <a:prstGeom prst="rect">
            <a:avLst/>
          </a:prstGeom>
        </p:spPr>
      </p:pic>
      <p:sp>
        <p:nvSpPr>
          <p:cNvPr id="8" name="Eine Ecke des Rechtecks schneiden 7"/>
          <p:cNvSpPr/>
          <p:nvPr userDrawn="1"/>
        </p:nvSpPr>
        <p:spPr>
          <a:xfrm>
            <a:off x="3924300" y="360363"/>
            <a:ext cx="4849814" cy="6137274"/>
          </a:xfrm>
          <a:prstGeom prst="snip1Rect">
            <a:avLst/>
          </a:prstGeom>
          <a:solidFill>
            <a:srgbClr val="889CA2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9" name="Bild 4" descr="Logo_final_cmyk.pct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021263" y="5517625"/>
            <a:ext cx="1976437" cy="7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 userDrawn="1"/>
        </p:nvSpPr>
        <p:spPr>
          <a:xfrm rot="16200000">
            <a:off x="-558800" y="5645378"/>
            <a:ext cx="165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Foto: </a:t>
            </a:r>
            <a:r>
              <a:rPr lang="de-DE" sz="800" dirty="0" err="1" smtClean="0"/>
              <a:t>Kzenon</a:t>
            </a:r>
            <a:r>
              <a:rPr lang="de-DE" sz="800" dirty="0" smtClean="0"/>
              <a:t> /</a:t>
            </a:r>
            <a:r>
              <a:rPr lang="de-DE" sz="800" dirty="0" err="1" smtClean="0"/>
              <a:t>Fotolia.com</a:t>
            </a:r>
            <a:endParaRPr lang="de-DE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04850" y="344488"/>
            <a:ext cx="6902450" cy="71596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Unser Auftrag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89769" y="6460068"/>
            <a:ext cx="872331" cy="3222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rgbClr val="889CA2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43C9C12-3815-4B2C-82A7-E79BAEDACA26}" type="datetime1">
              <a:rPr lang="de-DE" smtClean="0"/>
              <a:pPr>
                <a:defRPr/>
              </a:pPr>
              <a:t>12.04.2016</a:t>
            </a:fld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562100" y="6460068"/>
            <a:ext cx="4457700" cy="3222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rgbClr val="889CA2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de-DE" smtClean="0"/>
              <a:t>PLATZ FÜR IHRE FUßZEILE - mit freundlicher Empfehlung des ifaa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04013" y="6460068"/>
            <a:ext cx="2070100" cy="32226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89CA2"/>
                </a:solidFill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3" name="Textfeld 2"/>
          <p:cNvSpPr txBox="1"/>
          <p:nvPr userDrawn="1"/>
        </p:nvSpPr>
        <p:spPr>
          <a:xfrm>
            <a:off x="7729870" y="344488"/>
            <a:ext cx="12971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 smtClean="0">
                <a:solidFill>
                  <a:srgbClr val="003A6D"/>
                </a:solidFill>
              </a:rPr>
              <a:t>PLATZ FÜR IHR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74" r:id="rId2"/>
    <p:sldLayoutId id="2147483679" r:id="rId3"/>
    <p:sldLayoutId id="2147483680" r:id="rId4"/>
    <p:sldLayoutId id="2147483671" r:id="rId5"/>
    <p:sldLayoutId id="2147483677" r:id="rId6"/>
    <p:sldLayoutId id="2147483676" r:id="rId7"/>
  </p:sldLayoutIdLst>
  <p:hf hdr="0" dt="0"/>
  <p:txStyles>
    <p:titleStyle>
      <a:lvl1pPr algn="l" defTabSz="457200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lang="de-DE" sz="2000" kern="1200" cap="none" spc="120">
          <a:solidFill>
            <a:srgbClr val="003A6D"/>
          </a:solidFill>
          <a:latin typeface="Arial"/>
          <a:ea typeface="ＭＳ Ｐゴシック" charset="-128"/>
          <a:cs typeface="Arial"/>
        </a:defRPr>
      </a:lvl1pPr>
      <a:lvl2pPr algn="l" defTabSz="457200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2pPr>
      <a:lvl3pPr algn="l" defTabSz="457200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3pPr>
      <a:lvl4pPr algn="l" defTabSz="457200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4pPr>
      <a:lvl5pPr algn="l" defTabSz="457200" rtl="0" eaLnBrk="0" fontAlgn="base" hangingPunct="0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5pPr>
      <a:lvl6pPr marL="457200" algn="l" defTabSz="457200" rtl="0" fontAlgn="base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6pPr>
      <a:lvl7pPr marL="914400" algn="l" defTabSz="457200" rtl="0" fontAlgn="base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7pPr>
      <a:lvl8pPr marL="1371600" algn="l" defTabSz="457200" rtl="0" fontAlgn="base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8pPr>
      <a:lvl9pPr marL="1828800" algn="l" defTabSz="457200" rtl="0" fontAlgn="base">
        <a:lnSpc>
          <a:spcPts val="2700"/>
        </a:lnSpc>
        <a:spcBef>
          <a:spcPct val="0"/>
        </a:spcBef>
        <a:spcAft>
          <a:spcPct val="0"/>
        </a:spcAft>
        <a:defRPr sz="2400">
          <a:solidFill>
            <a:srgbClr val="003A6D"/>
          </a:solidFill>
          <a:latin typeface="Arial" charset="0"/>
          <a:ea typeface="ＭＳ Ｐゴシック" charset="-128"/>
        </a:defRPr>
      </a:lvl9pPr>
    </p:titleStyle>
    <p:bodyStyle>
      <a:lvl1pPr marL="0" indent="0" algn="l" defTabSz="457200" rtl="0" eaLnBrk="0" fontAlgn="base" hangingPunct="0">
        <a:lnSpc>
          <a:spcPts val="2000"/>
        </a:lnSpc>
        <a:spcBef>
          <a:spcPct val="0"/>
        </a:spcBef>
        <a:spcAft>
          <a:spcPts val="600"/>
        </a:spcAft>
        <a:defRPr sz="1800" b="0" i="0" kern="1200" baseline="0">
          <a:solidFill>
            <a:srgbClr val="003A6D"/>
          </a:solidFill>
          <a:latin typeface="Arial"/>
          <a:ea typeface="ＭＳ Ｐゴシック" charset="-128"/>
          <a:cs typeface="Arial"/>
        </a:defRPr>
      </a:lvl1pPr>
      <a:lvl2pPr marL="742950" indent="-285750" algn="l" defTabSz="457200" rtl="0" eaLnBrk="0" fontAlgn="base" hangingPunct="0">
        <a:lnSpc>
          <a:spcPts val="2000"/>
        </a:lnSpc>
        <a:spcBef>
          <a:spcPct val="0"/>
        </a:spcBef>
        <a:spcAft>
          <a:spcPts val="600"/>
        </a:spcAft>
        <a:defRPr sz="1600" kern="1200">
          <a:solidFill>
            <a:srgbClr val="003A6D"/>
          </a:solidFill>
          <a:latin typeface="Arial"/>
          <a:ea typeface="ＭＳ Ｐゴシック" charset="-128"/>
          <a:cs typeface="Arial"/>
        </a:defRPr>
      </a:lvl2pPr>
      <a:lvl3pPr marL="1143000" indent="-228600" algn="l" defTabSz="457200" rtl="0" eaLnBrk="0" fontAlgn="base" hangingPunct="0">
        <a:lnSpc>
          <a:spcPts val="2000"/>
        </a:lnSpc>
        <a:spcBef>
          <a:spcPct val="0"/>
        </a:spcBef>
        <a:spcAft>
          <a:spcPts val="600"/>
        </a:spcAft>
        <a:buFont typeface="Wingdings" charset="2"/>
        <a:buChar char="§"/>
        <a:defRPr sz="1400" kern="1200">
          <a:solidFill>
            <a:srgbClr val="003A6D"/>
          </a:solidFill>
          <a:latin typeface="Arial"/>
          <a:ea typeface="ＭＳ Ｐゴシック" charset="-128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dirty="0" smtClean="0"/>
              <a:t>Herzlich Willkommen</a:t>
            </a:r>
            <a:endParaRPr dirty="0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de-DE" sz="2400" dirty="0" smtClean="0"/>
          </a:p>
          <a:p>
            <a:pPr algn="ctr"/>
            <a:endParaRPr lang="de-DE" sz="2400" dirty="0"/>
          </a:p>
          <a:p>
            <a:pPr algn="ctr"/>
            <a:endParaRPr lang="de-DE" sz="2400" dirty="0" smtClean="0"/>
          </a:p>
          <a:p>
            <a:pPr algn="ctr"/>
            <a:endParaRPr lang="de-DE" sz="2400" dirty="0" smtClean="0"/>
          </a:p>
          <a:p>
            <a:pPr algn="ctr"/>
            <a:endParaRPr lang="de-DE" sz="2400" dirty="0" smtClean="0"/>
          </a:p>
          <a:p>
            <a:pPr algn="ctr"/>
            <a:endParaRPr lang="de-DE" sz="2400" dirty="0"/>
          </a:p>
          <a:p>
            <a:pPr algn="ctr"/>
            <a:r>
              <a:rPr lang="de-DE" sz="6000" dirty="0" smtClean="0"/>
              <a:t>Methode 5S</a:t>
            </a:r>
            <a:endParaRPr lang="de-DE" sz="6000" dirty="0"/>
          </a:p>
          <a:p>
            <a:pPr algn="ctr"/>
            <a:r>
              <a:rPr lang="de-DE" sz="2400" dirty="0" smtClean="0"/>
              <a:t>- Kurzanleitung - </a:t>
            </a:r>
          </a:p>
          <a:p>
            <a:pPr algn="ctr"/>
            <a:endParaRPr lang="de-DE" sz="2400" dirty="0"/>
          </a:p>
          <a:p>
            <a:pPr algn="ctr"/>
            <a:endParaRPr lang="de-DE" sz="2400" dirty="0"/>
          </a:p>
          <a:p>
            <a:pPr algn="ctr"/>
            <a:endParaRPr lang="de-DE" sz="2400" dirty="0" smtClean="0"/>
          </a:p>
          <a:p>
            <a:pPr algn="ctr"/>
            <a:r>
              <a:rPr lang="de-DE" sz="2400" i="1" dirty="0" smtClean="0"/>
              <a:t>Beispielpräsentation zur Ergänzung </a:t>
            </a:r>
          </a:p>
          <a:p>
            <a:endParaRPr lang="de-DE" sz="2400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z="1000" smtClean="0"/>
              <a:pPr>
                <a:defRPr/>
              </a:pPr>
              <a:t>1</a:t>
            </a:fld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79732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– Vorgehensweise:</a:t>
            </a:r>
            <a:br>
              <a:rPr lang="de-DE" dirty="0" smtClean="0"/>
            </a:br>
            <a:r>
              <a:rPr lang="de-DE" dirty="0" err="1" smtClean="0"/>
              <a:t>Seiton</a:t>
            </a:r>
            <a:r>
              <a:rPr lang="de-DE" dirty="0" smtClean="0"/>
              <a:t> </a:t>
            </a:r>
            <a:r>
              <a:rPr lang="de-DE" dirty="0"/>
              <a:t>– Stelle ordentlich hin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Vorgehen</a:t>
            </a: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>
              <a:buNone/>
            </a:pP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Alles bekommt seinen Platz </a:t>
            </a: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alles </a:t>
            </a: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ist an seinem </a:t>
            </a: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Platz.</a:t>
            </a:r>
            <a:endParaRPr lang="de-DE" sz="1600" dirty="0" smtClean="0">
              <a:solidFill>
                <a:schemeClr val="accent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975" lvl="3" indent="-1809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180975" algn="l"/>
              </a:tabLst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Lagerung der gesamten benötigten Ausstattung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organisieren: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wird benötigt?</a:t>
            </a:r>
            <a:b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viel davon wird benötigt?</a:t>
            </a:r>
          </a:p>
          <a:p>
            <a:pPr marL="180975" lvl="3" indent="-1809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 ist der geeignete Platz dafür?	</a:t>
            </a:r>
            <a:b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Häufigkeit des Gebrauchs bestimmt die Entfernung des </a:t>
            </a:r>
            <a:r>
              <a:rPr lang="de-DE" sz="1600" dirty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Aufbewahrungsortes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zum Arbeitsplatz:</a:t>
            </a:r>
            <a:b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Häufiger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Gebrauch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der Nähe lagern</a:t>
            </a:r>
            <a:b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seltener der Gebrauch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desto weiter weg lagern</a:t>
            </a:r>
          </a:p>
          <a:p>
            <a:pPr marL="180975" lvl="3" indent="-1809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Klare Aufteilung der Flächen in Arbeits-, Lauf-, Aufbewahrungsflächen etc. </a:t>
            </a:r>
          </a:p>
          <a:p>
            <a:pPr marL="180975" lvl="3" indent="-1809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 sicherheitsrelevanten Dinge (Arbeitsschutz in den Räumen) wie z. B. </a:t>
            </a:r>
            <a:b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Feuerlöscher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müssen immer sichtbar und immer leicht zugänglich sein.</a:t>
            </a:r>
          </a:p>
          <a:p>
            <a:pPr marL="180975" lvl="3" indent="-180975"/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83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– Vorgehensweise:</a:t>
            </a:r>
            <a:br>
              <a:rPr lang="de-DE" dirty="0" smtClean="0"/>
            </a:br>
            <a:r>
              <a:rPr lang="de-DE" dirty="0" err="1" smtClean="0"/>
              <a:t>Seiton</a:t>
            </a:r>
            <a:r>
              <a:rPr lang="de-DE" dirty="0" smtClean="0"/>
              <a:t> </a:t>
            </a:r>
            <a:r>
              <a:rPr lang="de-DE" dirty="0"/>
              <a:t>– Stelle ordentlich hin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Anforderungen</a:t>
            </a:r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>
              <a:buNone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Arbeitsplatz muss</a:t>
            </a:r>
          </a:p>
          <a:p>
            <a:pPr marL="180975" lvl="1" indent="-180975">
              <a:buFont typeface="Wingdings" panose="05000000000000000000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 Verwendungszweck entsprechen,</a:t>
            </a:r>
          </a:p>
          <a:p>
            <a:pPr marL="180975" lvl="1" indent="-180975">
              <a:buFont typeface="Wingdings" panose="05000000000000000000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ordentlich und übersichtlich sein,</a:t>
            </a:r>
          </a:p>
          <a:p>
            <a:pPr marL="180975" lvl="1" indent="-180975">
              <a:buFont typeface="Wingdings" panose="05000000000000000000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leicht aufzuräumen sein,</a:t>
            </a:r>
          </a:p>
          <a:p>
            <a:pPr marL="180975" lvl="1" indent="-180975">
              <a:buFont typeface="Wingdings" panose="05000000000000000000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Materialien und Arbeitswerkzeuge griffbereit zur Verfügung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stellen und</a:t>
            </a:r>
            <a:endParaRPr lang="de-DE" sz="1600" dirty="0" smtClean="0">
              <a:solidFill>
                <a:schemeClr val="accent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975" lvl="1" indent="-180975">
              <a:buFont typeface="Wingdings" panose="05000000000000000000" pitchFamily="2" charset="2"/>
              <a:buChar char="§"/>
            </a:pP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klar </a:t>
            </a:r>
            <a:r>
              <a:rPr lang="de-DE" sz="1600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erkennbare Ablagen haben.</a:t>
            </a:r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lvl="3" indent="266700">
              <a:buFont typeface="Wingdings" pitchFamily="2" charset="2"/>
              <a:buChar char="§"/>
              <a:tabLst>
                <a:tab pos="628650" algn="l"/>
              </a:tabLst>
            </a:pPr>
            <a:endParaRPr lang="de-DE" sz="1600" dirty="0" smtClean="0">
              <a:solidFill>
                <a:schemeClr val="accent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83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– Vorgehensweise:</a:t>
            </a:r>
            <a:br>
              <a:rPr lang="de-DE" dirty="0" smtClean="0"/>
            </a:br>
            <a:r>
              <a:rPr lang="de-DE" dirty="0" err="1" smtClean="0"/>
              <a:t>Seiton</a:t>
            </a:r>
            <a:r>
              <a:rPr lang="de-DE" dirty="0" smtClean="0"/>
              <a:t> </a:t>
            </a:r>
            <a:r>
              <a:rPr lang="de-DE" dirty="0"/>
              <a:t>– Stelle ordentlich hin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lvl="1" indent="-180975"/>
            <a:r>
              <a:rPr lang="de-DE" sz="1600" b="1" dirty="0" smtClean="0"/>
              <a:t>Effekte</a:t>
            </a:r>
            <a:r>
              <a:rPr lang="de-DE" sz="1600" b="1" dirty="0" smtClean="0"/>
              <a:t>: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erste Standards werden geschaffen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j</a:t>
            </a:r>
            <a:r>
              <a:rPr lang="de-DE" sz="1600" dirty="0" smtClean="0"/>
              <a:t>eder </a:t>
            </a:r>
            <a:r>
              <a:rPr lang="de-DE" sz="1600" dirty="0" smtClean="0"/>
              <a:t>kann sich zurechtfinden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weniger Verzögerungen durch Suchen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Abläufe sind vereinfacht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/>
              <a:t>Effektivität </a:t>
            </a:r>
            <a:r>
              <a:rPr lang="de-DE" sz="1600" dirty="0" smtClean="0"/>
              <a:t>der Prozesse ist gesteigert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unnötiger Transport und unnötiges Handling werden vermieden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/>
              <a:t>Sicherheit, Ordnung und Sauberkeit (SOS</a:t>
            </a:r>
            <a:r>
              <a:rPr lang="de-DE" sz="1600" dirty="0" smtClean="0"/>
              <a:t>) sind sichergestellt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es wird nur funktionsgerechtes Werkzeug verwendet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Fehler werden vermieden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Übersichtlichkeit wird geschaffen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90229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Vorgehensweise: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Seiso</a:t>
            </a:r>
            <a:r>
              <a:rPr lang="de-DE" dirty="0" smtClean="0"/>
              <a:t> </a:t>
            </a:r>
            <a:r>
              <a:rPr lang="de-DE" dirty="0"/>
              <a:t>– Säubere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090738" y="1267866"/>
            <a:ext cx="4897437" cy="4897438"/>
          </a:xfrm>
          <a:prstGeom prst="ellipse">
            <a:avLst/>
          </a:prstGeom>
          <a:solidFill>
            <a:schemeClr val="tx2"/>
          </a:soli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59013" y="1400797"/>
            <a:ext cx="4596231" cy="4596232"/>
          </a:xfrm>
          <a:prstGeom prst="flowChartOr">
            <a:avLst/>
          </a:prstGeom>
          <a:solidFill>
            <a:schemeClr val="accent1"/>
          </a:solidFill>
          <a:ln w="28575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23"/>
          <p:cNvSpPr>
            <a:spLocks noChangeArrowheads="1"/>
          </p:cNvSpPr>
          <p:nvPr/>
        </p:nvSpPr>
        <p:spPr bwMode="auto">
          <a:xfrm>
            <a:off x="3697248" y="2826854"/>
            <a:ext cx="1731932" cy="17319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sp>
        <p:nvSpPr>
          <p:cNvPr id="14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grpSp>
        <p:nvGrpSpPr>
          <p:cNvPr id="22" name="Gruppieren 21"/>
          <p:cNvGrpSpPr/>
          <p:nvPr/>
        </p:nvGrpSpPr>
        <p:grpSpPr>
          <a:xfrm>
            <a:off x="4632386" y="1643631"/>
            <a:ext cx="2496488" cy="2012540"/>
            <a:chOff x="4632386" y="1643631"/>
            <a:chExt cx="2496488" cy="2012540"/>
          </a:xfrm>
        </p:grpSpPr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4632386" y="1643631"/>
              <a:ext cx="1209086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Seiri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Selektieren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4943710" y="2283502"/>
              <a:ext cx="2185164" cy="120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Unterscheide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zwischen benötigten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und nicht benötigen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Gegenständen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Sortiere unnötige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aus!</a:t>
              </a:r>
              <a:endParaRPr lang="de-DE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 Box 9"/>
            <p:cNvSpPr txBox="1">
              <a:spLocks noChangeArrowheads="1"/>
            </p:cNvSpPr>
            <p:nvPr/>
          </p:nvSpPr>
          <p:spPr bwMode="auto">
            <a:xfrm>
              <a:off x="6238024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6" name="Gruppieren 25"/>
          <p:cNvGrpSpPr/>
          <p:nvPr/>
        </p:nvGrpSpPr>
        <p:grpSpPr>
          <a:xfrm>
            <a:off x="4563214" y="3790780"/>
            <a:ext cx="2216319" cy="1899261"/>
            <a:chOff x="4563214" y="3790780"/>
            <a:chExt cx="2216319" cy="1899261"/>
          </a:xfrm>
        </p:grpSpPr>
        <p:sp>
          <p:nvSpPr>
            <p:cNvPr id="27" name="Text Box 11"/>
            <p:cNvSpPr txBox="1">
              <a:spLocks noChangeArrowheads="1"/>
            </p:cNvSpPr>
            <p:nvPr/>
          </p:nvSpPr>
          <p:spPr bwMode="auto">
            <a:xfrm>
              <a:off x="5216668" y="4199016"/>
              <a:ext cx="1562865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Seiton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Stelle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ordentlich 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hin</a:t>
              </a:r>
            </a:p>
          </p:txBody>
        </p:sp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4563214" y="4859044"/>
              <a:ext cx="218516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de-DE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Ordne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die benötigten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Gegenstände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ergonomisch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effizient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an!</a:t>
              </a:r>
            </a:p>
          </p:txBody>
        </p:sp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6268156" y="3790780"/>
              <a:ext cx="326781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2354297" y="3750368"/>
            <a:ext cx="2185159" cy="1577535"/>
            <a:chOff x="2354297" y="3750368"/>
            <a:chExt cx="2185159" cy="1577535"/>
          </a:xfrm>
        </p:grpSpPr>
        <p:sp>
          <p:nvSpPr>
            <p:cNvPr id="31" name="Text Box 19"/>
            <p:cNvSpPr txBox="1">
              <a:spLocks noChangeArrowheads="1"/>
            </p:cNvSpPr>
            <p:nvPr/>
          </p:nvSpPr>
          <p:spPr bwMode="auto">
            <a:xfrm>
              <a:off x="2766908" y="4199016"/>
              <a:ext cx="95891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Seiso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Säubere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 Box 20"/>
            <p:cNvSpPr txBox="1">
              <a:spLocks noChangeArrowheads="1"/>
            </p:cNvSpPr>
            <p:nvPr/>
          </p:nvSpPr>
          <p:spPr bwMode="auto">
            <a:xfrm>
              <a:off x="2354297" y="4859044"/>
              <a:ext cx="2185159" cy="468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Halte den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Arbeitsbereich sauber!</a:t>
              </a:r>
            </a:p>
          </p:txBody>
        </p:sp>
        <p:sp>
          <p:nvSpPr>
            <p:cNvPr id="33" name="Text Box 21"/>
            <p:cNvSpPr txBox="1">
              <a:spLocks noChangeArrowheads="1"/>
            </p:cNvSpPr>
            <p:nvPr/>
          </p:nvSpPr>
          <p:spPr bwMode="auto">
            <a:xfrm>
              <a:off x="2516778" y="3750368"/>
              <a:ext cx="326779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950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– Vorgehensweise:</a:t>
            </a:r>
            <a:br>
              <a:rPr lang="de-DE" dirty="0" smtClean="0"/>
            </a:br>
            <a:r>
              <a:rPr lang="de-DE" dirty="0" err="1" smtClean="0"/>
              <a:t>Seiso</a:t>
            </a:r>
            <a:r>
              <a:rPr lang="de-DE" dirty="0" smtClean="0"/>
              <a:t> </a:t>
            </a:r>
            <a:r>
              <a:rPr lang="de-DE" dirty="0"/>
              <a:t>– Säubere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lvl="1" indent="-180975"/>
            <a:r>
              <a:rPr lang="de-DE" sz="1600" b="1" dirty="0" smtClean="0"/>
              <a:t>Vorgehen: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R</a:t>
            </a:r>
            <a:r>
              <a:rPr lang="de-DE" sz="1600" dirty="0" smtClean="0"/>
              <a:t>einigen </a:t>
            </a:r>
            <a:r>
              <a:rPr lang="de-DE" sz="1600" dirty="0" smtClean="0"/>
              <a:t>des Arbeitsplatzes, der Materialien, des PCs,  etc. </a:t>
            </a:r>
            <a:br>
              <a:rPr lang="de-DE" sz="1600" dirty="0" smtClean="0"/>
            </a:br>
            <a:r>
              <a:rPr lang="de-DE" sz="1600" dirty="0" smtClean="0"/>
              <a:t>(zwingt zur intensiven Beschäftigung mit dem Arbeitsplatz und den „Werkzeugen“; man kann nicht reinigen, ohne genau hinzusehen und die Gegenstände anzufassen)</a:t>
            </a:r>
          </a:p>
          <a:p>
            <a:pPr marL="180975" lvl="1" indent="-180975"/>
            <a:r>
              <a:rPr lang="de-DE" sz="1600" dirty="0" smtClean="0"/>
              <a:t>	</a:t>
            </a:r>
            <a:r>
              <a:rPr lang="de-DE" sz="1600" dirty="0" smtClean="0">
                <a:sym typeface="Wingdings" pitchFamily="2" charset="2"/>
              </a:rPr>
              <a:t> </a:t>
            </a:r>
            <a:r>
              <a:rPr lang="de-DE" sz="1600" dirty="0" smtClean="0">
                <a:sym typeface="Wingdings" pitchFamily="2" charset="2"/>
              </a:rPr>
              <a:t>R</a:t>
            </a:r>
            <a:r>
              <a:rPr lang="de-DE" sz="1600" dirty="0" smtClean="0"/>
              <a:t>einigen </a:t>
            </a:r>
            <a:r>
              <a:rPr lang="de-DE" sz="1600" dirty="0" smtClean="0"/>
              <a:t>mit gleichzeitigem Kontrollieren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/>
              <a:t>Reinigungsverantwortliche und -zyklen festlegen und </a:t>
            </a:r>
            <a:r>
              <a:rPr lang="de-DE" sz="1600" dirty="0" smtClean="0"/>
              <a:t>dokumentieren</a:t>
            </a:r>
          </a:p>
          <a:p>
            <a:pPr marL="180975" lvl="1" indent="-180975">
              <a:buFont typeface="Wingdings" pitchFamily="2" charset="2"/>
              <a:buChar char="§"/>
            </a:pPr>
            <a:endParaRPr lang="de-DE" sz="1600" dirty="0" smtClean="0"/>
          </a:p>
          <a:p>
            <a:pPr marL="180975" lvl="1" indent="-180975"/>
            <a:r>
              <a:rPr lang="de-DE" sz="1600" b="1" dirty="0" smtClean="0"/>
              <a:t>Effekte:</a:t>
            </a:r>
            <a:endParaRPr lang="de-DE" sz="1600" b="1" dirty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/>
              <a:t>s</a:t>
            </a:r>
            <a:r>
              <a:rPr lang="de-DE" sz="1600" dirty="0" smtClean="0"/>
              <a:t>auberer </a:t>
            </a:r>
            <a:r>
              <a:rPr lang="de-DE" sz="1600" dirty="0" smtClean="0"/>
              <a:t>und sicherer Arbeitsplatz</a:t>
            </a:r>
            <a:br>
              <a:rPr lang="de-DE" sz="1600" dirty="0" smtClean="0"/>
            </a:br>
            <a:r>
              <a:rPr lang="de-DE" sz="1600" dirty="0" smtClean="0"/>
              <a:t>(an unserem Arbeitsplatz halten wir uns ca. 8 Stunden am Tag auf)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/>
              <a:t>p</a:t>
            </a:r>
            <a:r>
              <a:rPr lang="de-DE" sz="1600" dirty="0" smtClean="0"/>
              <a:t>rofessionelles </a:t>
            </a:r>
            <a:r>
              <a:rPr lang="de-DE" sz="1600" dirty="0" smtClean="0"/>
              <a:t>Erscheinungsbild und freundliche Atmosphäre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/>
              <a:t>h</a:t>
            </a:r>
            <a:r>
              <a:rPr lang="de-DE" sz="1600" dirty="0" smtClean="0"/>
              <a:t>öhere </a:t>
            </a:r>
            <a:r>
              <a:rPr lang="de-DE" sz="1600" dirty="0" smtClean="0"/>
              <a:t>Produktqualität </a:t>
            </a:r>
            <a:br>
              <a:rPr lang="de-DE" sz="1600" dirty="0" smtClean="0"/>
            </a:br>
            <a:r>
              <a:rPr lang="de-DE" sz="1600" dirty="0" smtClean="0"/>
              <a:t>(Sauberkeit und Übersichtlichkeit verhindern evtl. Fehler)</a:t>
            </a:r>
          </a:p>
          <a:p>
            <a:pPr lvl="1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722138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Vorgehensweise:</a:t>
            </a:r>
            <a:br>
              <a:rPr lang="de-DE" dirty="0"/>
            </a:br>
            <a:r>
              <a:rPr lang="de-DE" dirty="0" err="1"/>
              <a:t>Seiketsu</a:t>
            </a:r>
            <a:r>
              <a:rPr lang="de-DE" dirty="0"/>
              <a:t> – Sauberkeit bewahren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090738" y="1267866"/>
            <a:ext cx="4897437" cy="4897438"/>
          </a:xfrm>
          <a:prstGeom prst="ellipse">
            <a:avLst/>
          </a:prstGeom>
          <a:solidFill>
            <a:schemeClr val="tx2"/>
          </a:soli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59013" y="1400797"/>
            <a:ext cx="4596231" cy="4596232"/>
          </a:xfrm>
          <a:prstGeom prst="flowChartOr">
            <a:avLst/>
          </a:prstGeom>
          <a:solidFill>
            <a:schemeClr val="accent1"/>
          </a:solidFill>
          <a:ln w="28575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uppieren 25"/>
          <p:cNvGrpSpPr/>
          <p:nvPr/>
        </p:nvGrpSpPr>
        <p:grpSpPr>
          <a:xfrm>
            <a:off x="4632386" y="1643631"/>
            <a:ext cx="2496488" cy="2012540"/>
            <a:chOff x="4632386" y="1643631"/>
            <a:chExt cx="2496488" cy="2012540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632386" y="1643631"/>
              <a:ext cx="1209086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Seiri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Selektieren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943710" y="2283502"/>
              <a:ext cx="2185164" cy="120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Unterscheide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zwischen benötigten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und nicht benötigen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Gegenständen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Sortiere unnötige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aus!</a:t>
              </a:r>
              <a:endParaRPr lang="de-DE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6238024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2" name="Oval 23"/>
          <p:cNvSpPr>
            <a:spLocks noChangeArrowheads="1"/>
          </p:cNvSpPr>
          <p:nvPr/>
        </p:nvSpPr>
        <p:spPr bwMode="auto">
          <a:xfrm>
            <a:off x="3697248" y="2826854"/>
            <a:ext cx="1731932" cy="17319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sp>
        <p:nvSpPr>
          <p:cNvPr id="14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grpSp>
        <p:nvGrpSpPr>
          <p:cNvPr id="18" name="Gruppieren 17"/>
          <p:cNvGrpSpPr/>
          <p:nvPr/>
        </p:nvGrpSpPr>
        <p:grpSpPr>
          <a:xfrm>
            <a:off x="4563214" y="3790780"/>
            <a:ext cx="2216319" cy="1899261"/>
            <a:chOff x="4563214" y="3790780"/>
            <a:chExt cx="2216319" cy="1899261"/>
          </a:xfrm>
        </p:grpSpPr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5216668" y="4199016"/>
              <a:ext cx="1562865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Seiton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Stelle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ordentlich 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hin</a:t>
              </a: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4563214" y="4859044"/>
              <a:ext cx="218516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de-DE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Ordne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die benötigten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Gegenstände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ergonomisch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effizient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an!</a:t>
              </a: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6268156" y="3790780"/>
              <a:ext cx="326781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2354297" y="3750368"/>
            <a:ext cx="2185159" cy="1577535"/>
            <a:chOff x="2354297" y="3750368"/>
            <a:chExt cx="2185159" cy="1577535"/>
          </a:xfrm>
        </p:grpSpPr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2766908" y="4199016"/>
              <a:ext cx="95891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Seiso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Säubere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2354297" y="4859044"/>
              <a:ext cx="2185159" cy="468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Halte den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Arbeitsbereich sauber!</a:t>
              </a: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516778" y="3750368"/>
              <a:ext cx="326779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2259013" y="1643631"/>
            <a:ext cx="2280443" cy="2012540"/>
            <a:chOff x="2259013" y="1643631"/>
            <a:chExt cx="2280443" cy="2012540"/>
          </a:xfrm>
        </p:grpSpPr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3317648" y="1643631"/>
              <a:ext cx="122180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Seiketsu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endParaRPr lang="de-DE" sz="16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Sauberkeit 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bewahren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2259013" y="2510170"/>
              <a:ext cx="2147987" cy="66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Erzeuge Standards,</a:t>
              </a:r>
            </a:p>
            <a:p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so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dass die ersten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3S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erhalten bleiben!</a:t>
              </a: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2516777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1556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– Vorgehensweise:</a:t>
            </a:r>
            <a:br>
              <a:rPr lang="de-DE" dirty="0" smtClean="0"/>
            </a:br>
            <a:r>
              <a:rPr lang="de-DE" dirty="0" err="1" smtClean="0"/>
              <a:t>Seiketsu</a:t>
            </a:r>
            <a:r>
              <a:rPr lang="de-DE" dirty="0" smtClean="0"/>
              <a:t> </a:t>
            </a:r>
            <a:r>
              <a:rPr lang="de-DE" dirty="0"/>
              <a:t>– Sauberkeit bewahren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lvl="1" indent="-180975"/>
            <a:r>
              <a:rPr lang="de-DE" sz="1600" b="1" dirty="0" smtClean="0"/>
              <a:t>Vorgehen: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Ergebnisse </a:t>
            </a:r>
            <a:r>
              <a:rPr lang="de-DE" sz="1600" dirty="0"/>
              <a:t>der </a:t>
            </a:r>
            <a:r>
              <a:rPr lang="de-DE" sz="1600" dirty="0" smtClean="0"/>
              <a:t>bisherigen Schritte dokumentieren</a:t>
            </a:r>
            <a:endParaRPr lang="de-DE" sz="1600" dirty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Ordnung </a:t>
            </a:r>
            <a:r>
              <a:rPr lang="de-DE" sz="1600" dirty="0"/>
              <a:t>und Sauberkeit zum Standard </a:t>
            </a:r>
            <a:r>
              <a:rPr lang="de-DE" sz="1600" dirty="0" smtClean="0"/>
              <a:t>erklären</a:t>
            </a:r>
            <a:endParaRPr lang="de-DE" sz="1600" dirty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Standards kontinuierlich kritisch hinterfragen und pflegen</a:t>
            </a:r>
            <a:endParaRPr lang="de-DE" sz="1600" dirty="0"/>
          </a:p>
          <a:p>
            <a:pPr marL="180975" lvl="1" indent="-180975">
              <a:buFont typeface="Wingdings" pitchFamily="2" charset="2"/>
              <a:buChar char="§"/>
            </a:pPr>
            <a:endParaRPr lang="de-DE" sz="1600" dirty="0" smtClean="0"/>
          </a:p>
          <a:p>
            <a:pPr marL="180975" lvl="1" indent="-180975"/>
            <a:r>
              <a:rPr lang="de-DE" sz="1600" b="1" dirty="0" smtClean="0"/>
              <a:t>Effekte:</a:t>
            </a:r>
            <a:endParaRPr lang="de-DE" sz="1600" b="1" dirty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Minimierung des Aufwands für Suchen, falsche Ablage, nicht auffindbare Unterlagen, Zeiteinsparung, </a:t>
            </a:r>
            <a:r>
              <a:rPr lang="de-DE" sz="1600" dirty="0" smtClean="0"/>
              <a:t>Kosteneinsparung.</a:t>
            </a:r>
            <a:endParaRPr lang="de-DE" sz="1600" dirty="0" smtClean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Ordnung und Sauberkeit werden zur persönlichen Grundeinstellung resp. Haltung.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Gleiche in verschiedenen Bereichen Standards sichern Nachvollziehbarkeit und Vertretbarkeit.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Regeln und Erfahrungen sind kommunizierbar (auch mit anderen Abteilungen).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Standards im Materialbereich vermeiden Materialverschwendung, sichern gute Übersicht über Lagersituation und erleichtern Materialentnahme.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744129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Vorgehensweise:</a:t>
            </a:r>
            <a:br>
              <a:rPr lang="de-DE" dirty="0"/>
            </a:br>
            <a:r>
              <a:rPr lang="de-DE" dirty="0" err="1"/>
              <a:t>Shitsuke</a:t>
            </a:r>
            <a:r>
              <a:rPr lang="de-DE" dirty="0"/>
              <a:t> – Selbstdisziplin üben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090738" y="1267866"/>
            <a:ext cx="4897437" cy="4897438"/>
          </a:xfrm>
          <a:prstGeom prst="ellipse">
            <a:avLst/>
          </a:prstGeom>
          <a:solidFill>
            <a:schemeClr val="tx2"/>
          </a:soli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59013" y="1400797"/>
            <a:ext cx="4596231" cy="4596232"/>
          </a:xfrm>
          <a:prstGeom prst="flowChartOr">
            <a:avLst/>
          </a:prstGeom>
          <a:solidFill>
            <a:schemeClr val="accent1"/>
          </a:solidFill>
          <a:ln w="28575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uppieren 25"/>
          <p:cNvGrpSpPr/>
          <p:nvPr/>
        </p:nvGrpSpPr>
        <p:grpSpPr>
          <a:xfrm>
            <a:off x="4632386" y="1643631"/>
            <a:ext cx="2496488" cy="2012540"/>
            <a:chOff x="4632386" y="1643631"/>
            <a:chExt cx="2496488" cy="2012540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632386" y="1643631"/>
              <a:ext cx="1209086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Seiri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Selektieren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943710" y="2283502"/>
              <a:ext cx="2185164" cy="120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Unterscheide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zwischen benötigten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und nicht benötigen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Gegenständen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Sortiere unnötige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aus!</a:t>
              </a:r>
              <a:endParaRPr lang="de-DE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6238024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2" name="Oval 23"/>
          <p:cNvSpPr>
            <a:spLocks noChangeArrowheads="1"/>
          </p:cNvSpPr>
          <p:nvPr/>
        </p:nvSpPr>
        <p:spPr bwMode="auto">
          <a:xfrm>
            <a:off x="3697248" y="2826854"/>
            <a:ext cx="1731932" cy="17319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  <p:sp>
        <p:nvSpPr>
          <p:cNvPr id="14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grpSp>
        <p:nvGrpSpPr>
          <p:cNvPr id="18" name="Gruppieren 17"/>
          <p:cNvGrpSpPr/>
          <p:nvPr/>
        </p:nvGrpSpPr>
        <p:grpSpPr>
          <a:xfrm>
            <a:off x="4563214" y="3790780"/>
            <a:ext cx="2216319" cy="1899261"/>
            <a:chOff x="4563214" y="3790780"/>
            <a:chExt cx="2216319" cy="1899261"/>
          </a:xfrm>
        </p:grpSpPr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5216668" y="4199016"/>
              <a:ext cx="1562865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Seiton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Stelle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ordentlich 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hin</a:t>
              </a: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4563214" y="4859044"/>
              <a:ext cx="218516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de-DE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Ordne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die benötigten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Gegenstände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ergonomisch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effizient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an!</a:t>
              </a: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6268156" y="3790780"/>
              <a:ext cx="326781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2354297" y="3750368"/>
            <a:ext cx="2185159" cy="1577535"/>
            <a:chOff x="2354297" y="3750368"/>
            <a:chExt cx="2185159" cy="1577535"/>
          </a:xfrm>
        </p:grpSpPr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2766908" y="4199016"/>
              <a:ext cx="95891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Seiso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Säubere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2354297" y="4859044"/>
              <a:ext cx="2185159" cy="468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Halte den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Arbeitsbereich sauber!</a:t>
              </a: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516778" y="3750368"/>
              <a:ext cx="326779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2259013" y="1643631"/>
            <a:ext cx="2280443" cy="2012540"/>
            <a:chOff x="2259013" y="1643631"/>
            <a:chExt cx="2280443" cy="2012540"/>
          </a:xfrm>
        </p:grpSpPr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3317648" y="1643631"/>
              <a:ext cx="122180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Seiketsu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endParaRPr lang="de-DE" sz="16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Sauberkeit 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bewahren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2259013" y="2510170"/>
              <a:ext cx="2147987" cy="66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Erzeuge Standards,</a:t>
              </a:r>
            </a:p>
            <a:p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so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dass die ersten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3S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erhalten bleiben!</a:t>
              </a: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2516777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3725824" y="3386213"/>
            <a:ext cx="17033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de-DE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Shitsuke</a:t>
            </a:r>
            <a:r>
              <a:rPr lang="de-DE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endParaRPr lang="de-DE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Selbstdisziplin </a:t>
            </a:r>
            <a:br>
              <a:rPr lang="de-DE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üben</a:t>
            </a:r>
            <a:endParaRPr lang="de-DE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4373459" y="2977832"/>
            <a:ext cx="326780" cy="40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0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de-DE" sz="2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424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– </a:t>
            </a:r>
            <a:r>
              <a:rPr lang="de-DE" dirty="0"/>
              <a:t>Vorgehensweise: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Shitsuke</a:t>
            </a:r>
            <a:r>
              <a:rPr lang="de-DE" dirty="0" smtClean="0"/>
              <a:t> </a:t>
            </a:r>
            <a:r>
              <a:rPr lang="de-DE" dirty="0"/>
              <a:t>– Selbstdisziplin üben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lvl="1" indent="-180975"/>
            <a:r>
              <a:rPr lang="de-DE" sz="1600" b="1" dirty="0" smtClean="0"/>
              <a:t>Vorgehen: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Festlegen</a:t>
            </a:r>
            <a:r>
              <a:rPr lang="de-DE" sz="1600" dirty="0"/>
              <a:t>, wann die 5S-Methode erneut durchlaufen wird,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Schulungen </a:t>
            </a:r>
            <a:r>
              <a:rPr lang="de-DE" sz="1600" dirty="0"/>
              <a:t>für die Wichtigkeit und Nachhaltigkeit der 5S-Methode </a:t>
            </a:r>
            <a:r>
              <a:rPr lang="de-DE" sz="1600" dirty="0" smtClean="0"/>
              <a:t>durchführen</a:t>
            </a:r>
            <a:r>
              <a:rPr lang="de-DE" sz="1600" dirty="0"/>
              <a:t>,</a:t>
            </a:r>
            <a:endParaRPr lang="de-DE" sz="1600" dirty="0" smtClean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/>
              <a:t>r</a:t>
            </a:r>
            <a:r>
              <a:rPr lang="de-DE" sz="1600" dirty="0" smtClean="0"/>
              <a:t>egelmäßig die Schritte 1 bis 4 durchlaufen und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ggf. die bestehenden Standards weiterentwickeln bzw. optimieren.</a:t>
            </a:r>
            <a:endParaRPr lang="de-DE" sz="1600" dirty="0"/>
          </a:p>
          <a:p>
            <a:pPr marL="180975" lvl="1" indent="-180975">
              <a:buFont typeface="Wingdings" pitchFamily="2" charset="2"/>
              <a:buChar char="§"/>
            </a:pPr>
            <a:endParaRPr lang="de-DE" sz="1600" dirty="0" smtClean="0"/>
          </a:p>
          <a:p>
            <a:pPr marL="180975" lvl="1" indent="-180975"/>
            <a:r>
              <a:rPr lang="de-DE" sz="1600" b="1" dirty="0" smtClean="0"/>
              <a:t>Effekte:</a:t>
            </a:r>
            <a:endParaRPr lang="de-DE" sz="1600" b="1" dirty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Wirkt dem Rückfall in alte </a:t>
            </a:r>
            <a:r>
              <a:rPr lang="de-DE" sz="1600" dirty="0"/>
              <a:t>Gewohnheiten </a:t>
            </a:r>
            <a:r>
              <a:rPr lang="de-DE" sz="1600" dirty="0" smtClean="0"/>
              <a:t>entgegen, die dazu </a:t>
            </a:r>
            <a:r>
              <a:rPr lang="de-DE" sz="1600" dirty="0"/>
              <a:t>führen, dass Ordnung und Sauberkeit am Arbeitsplatz abnehmen</a:t>
            </a:r>
            <a:r>
              <a:rPr lang="de-DE" sz="1600" dirty="0" smtClean="0"/>
              <a:t>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0518862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</a:t>
            </a:r>
            <a:r>
              <a:rPr lang="de-DE" dirty="0" smtClean="0"/>
              <a:t>Aufwand/Nutzen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/>
          <a:srcRect l="50123" t="21336" r="11278" b="34483"/>
          <a:stretch/>
        </p:blipFill>
        <p:spPr bwMode="auto">
          <a:xfrm>
            <a:off x="704850" y="901607"/>
            <a:ext cx="7509280" cy="485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feld 6"/>
          <p:cNvSpPr txBox="1"/>
          <p:nvPr/>
        </p:nvSpPr>
        <p:spPr>
          <a:xfrm>
            <a:off x="736749" y="5663003"/>
            <a:ext cx="736042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dirty="0" smtClean="0">
                <a:solidFill>
                  <a:srgbClr val="003A6D"/>
                </a:solidFill>
                <a:latin typeface="Arial"/>
                <a:cs typeface="Arial"/>
              </a:rPr>
              <a:t>Quelle: </a:t>
            </a:r>
            <a:r>
              <a:rPr lang="de-DE" sz="1200" dirty="0" err="1" smtClean="0">
                <a:solidFill>
                  <a:srgbClr val="003A6D"/>
                </a:solidFill>
                <a:latin typeface="Arial"/>
                <a:cs typeface="Arial"/>
              </a:rPr>
              <a:t>Baszenski</a:t>
            </a:r>
            <a:r>
              <a:rPr lang="de-DE" sz="1200" dirty="0" smtClean="0">
                <a:solidFill>
                  <a:srgbClr val="003A6D"/>
                </a:solidFill>
                <a:latin typeface="Arial"/>
                <a:cs typeface="Arial"/>
              </a:rPr>
              <a:t> N (2012): Methodensammlung zur Unternehmensprozessoptimierung, </a:t>
            </a:r>
            <a:r>
              <a:rPr lang="de-DE" sz="1200" dirty="0" err="1" smtClean="0">
                <a:solidFill>
                  <a:srgbClr val="003A6D"/>
                </a:solidFill>
                <a:latin typeface="Arial"/>
                <a:cs typeface="Arial"/>
              </a:rPr>
              <a:t>ifaa</a:t>
            </a:r>
            <a:r>
              <a:rPr lang="de-DE" sz="1200" dirty="0" smtClean="0">
                <a:solidFill>
                  <a:srgbClr val="003A6D"/>
                </a:solidFill>
                <a:latin typeface="Arial"/>
                <a:cs typeface="Arial"/>
              </a:rPr>
              <a:t> – Institut für angewandte Arbeitswissenschaft e.V. (Hrsg.)</a:t>
            </a:r>
            <a:endParaRPr lang="de-DE" sz="1200" dirty="0">
              <a:solidFill>
                <a:srgbClr val="003A6D"/>
              </a:solidFill>
              <a:latin typeface="Arial"/>
              <a:cs typeface="Arial"/>
            </a:endParaRPr>
          </a:p>
        </p:txBody>
      </p:sp>
      <p:sp>
        <p:nvSpPr>
          <p:cNvPr id="8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dirty="0" smtClean="0"/>
              <a:t>5S </a:t>
            </a:r>
            <a:r>
              <a:rPr lang="de-DE" dirty="0" smtClean="0"/>
              <a:t>–</a:t>
            </a:r>
            <a:r>
              <a:rPr dirty="0" smtClean="0"/>
              <a:t> Inhalt </a:t>
            </a:r>
            <a:r>
              <a:rPr dirty="0" smtClean="0"/>
              <a:t>und Information</a:t>
            </a:r>
            <a:endParaRPr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z="1000" smtClean="0"/>
              <a:pPr>
                <a:defRPr/>
              </a:pPr>
              <a:t>2</a:t>
            </a:fld>
            <a:endParaRPr lang="de-DE" sz="1000" dirty="0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de-DE" sz="1600" dirty="0" smtClean="0"/>
              <a:t> Vorteile </a:t>
            </a:r>
          </a:p>
          <a:p>
            <a:pPr>
              <a:buFont typeface="+mj-lt"/>
              <a:buAutoNum type="arabicPeriod"/>
            </a:pPr>
            <a:r>
              <a:rPr lang="de-DE" sz="1600" dirty="0" smtClean="0"/>
              <a:t> Ziel</a:t>
            </a:r>
          </a:p>
          <a:p>
            <a:pPr>
              <a:buFont typeface="+mj-lt"/>
              <a:buAutoNum type="arabicPeriod"/>
            </a:pPr>
            <a:r>
              <a:rPr lang="de-DE" sz="1600" dirty="0" smtClean="0"/>
              <a:t> Beschreibung</a:t>
            </a:r>
          </a:p>
          <a:p>
            <a:pPr>
              <a:buFont typeface="+mj-lt"/>
              <a:buAutoNum type="arabicPeriod"/>
            </a:pPr>
            <a:r>
              <a:rPr lang="de-DE" sz="1600" dirty="0" smtClean="0"/>
              <a:t> </a:t>
            </a:r>
            <a:r>
              <a:rPr lang="de-DE" sz="1600" dirty="0"/>
              <a:t>Vorgehensweise</a:t>
            </a:r>
          </a:p>
          <a:p>
            <a:pPr>
              <a:buFont typeface="+mj-lt"/>
              <a:buAutoNum type="arabicPeriod"/>
            </a:pPr>
            <a:r>
              <a:rPr lang="de-DE" sz="1600" dirty="0" smtClean="0"/>
              <a:t> </a:t>
            </a:r>
            <a:r>
              <a:rPr lang="de-DE" sz="1600" dirty="0" smtClean="0"/>
              <a:t>Aufwand/Nutzen</a:t>
            </a:r>
            <a:endParaRPr lang="de-DE" sz="1600" dirty="0" smtClean="0"/>
          </a:p>
          <a:p>
            <a:pPr>
              <a:buFont typeface="+mj-lt"/>
              <a:buAutoNum type="arabicPeriod"/>
            </a:pPr>
            <a:r>
              <a:rPr lang="de-DE" sz="1600" dirty="0" smtClean="0"/>
              <a:t> </a:t>
            </a:r>
            <a:r>
              <a:rPr lang="de-DE" sz="1600" dirty="0" smtClean="0"/>
              <a:t>Erfolgsfaktoren</a:t>
            </a:r>
            <a:endParaRPr lang="de-DE" sz="1600" dirty="0" smtClean="0"/>
          </a:p>
          <a:p>
            <a:pPr>
              <a:buFont typeface="+mj-lt"/>
              <a:buAutoNum type="arabicPeriod"/>
            </a:pPr>
            <a:r>
              <a:rPr lang="de-DE" sz="1600" dirty="0" smtClean="0"/>
              <a:t> </a:t>
            </a:r>
            <a:r>
              <a:rPr lang="de-DE" sz="1600" dirty="0" smtClean="0"/>
              <a:t>Beispiele/Übung</a:t>
            </a:r>
            <a:endParaRPr lang="de-DE" sz="1600" dirty="0" smtClean="0"/>
          </a:p>
          <a:p>
            <a:pPr>
              <a:buFont typeface="+mj-lt"/>
              <a:buAutoNum type="arabicPeriod"/>
            </a:pPr>
            <a:r>
              <a:rPr lang="de-DE" sz="1600" dirty="0"/>
              <a:t> </a:t>
            </a:r>
            <a:r>
              <a:rPr lang="de-DE" sz="1600" dirty="0" smtClean="0"/>
              <a:t>Hilfen</a:t>
            </a:r>
          </a:p>
          <a:p>
            <a:endParaRPr lang="de-DE" sz="1600" dirty="0"/>
          </a:p>
        </p:txBody>
      </p:sp>
      <p:sp>
        <p:nvSpPr>
          <p:cNvPr id="7" name="Textfeld 6"/>
          <p:cNvSpPr txBox="1"/>
          <p:nvPr/>
        </p:nvSpPr>
        <p:spPr>
          <a:xfrm>
            <a:off x="704850" y="4430096"/>
            <a:ext cx="7592532" cy="1077218"/>
          </a:xfrm>
          <a:custGeom>
            <a:avLst/>
            <a:gdLst>
              <a:gd name="connsiteX0" fmla="*/ 0 w 4814047"/>
              <a:gd name="connsiteY0" fmla="*/ 0 h 1477328"/>
              <a:gd name="connsiteX1" fmla="*/ 4814047 w 4814047"/>
              <a:gd name="connsiteY1" fmla="*/ 0 h 1477328"/>
              <a:gd name="connsiteX2" fmla="*/ 4814047 w 4814047"/>
              <a:gd name="connsiteY2" fmla="*/ 1477328 h 1477328"/>
              <a:gd name="connsiteX3" fmla="*/ 0 w 4814047"/>
              <a:gd name="connsiteY3" fmla="*/ 1477328 h 1477328"/>
              <a:gd name="connsiteX4" fmla="*/ 0 w 4814047"/>
              <a:gd name="connsiteY4" fmla="*/ 0 h 147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047" h="1477328">
                <a:moveTo>
                  <a:pt x="0" y="0"/>
                </a:moveTo>
                <a:lnTo>
                  <a:pt x="4814047" y="0"/>
                </a:lnTo>
                <a:lnTo>
                  <a:pt x="4814047" y="1477328"/>
                </a:lnTo>
                <a:lnTo>
                  <a:pt x="0" y="1477328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i="1" dirty="0">
                <a:solidFill>
                  <a:srgbClr val="002E67"/>
                </a:solidFill>
              </a:rPr>
              <a:t>Diese </a:t>
            </a:r>
            <a:r>
              <a:rPr lang="de-DE" sz="1600" i="1" dirty="0" smtClean="0">
                <a:solidFill>
                  <a:srgbClr val="002E67"/>
                </a:solidFill>
              </a:rPr>
              <a:t>Folien können Sie zum </a:t>
            </a:r>
            <a:r>
              <a:rPr lang="de-DE" sz="1600" i="1" dirty="0">
                <a:solidFill>
                  <a:srgbClr val="002E67"/>
                </a:solidFill>
              </a:rPr>
              <a:t>internen </a:t>
            </a:r>
            <a:r>
              <a:rPr lang="de-DE" sz="1600" i="1" dirty="0" smtClean="0">
                <a:solidFill>
                  <a:srgbClr val="002E67"/>
                </a:solidFill>
              </a:rPr>
              <a:t>Gebrauch und zu Schulungszwecken verwenden. </a:t>
            </a:r>
            <a:r>
              <a:rPr lang="de-DE" sz="1600" i="1" dirty="0">
                <a:solidFill>
                  <a:srgbClr val="002E67"/>
                </a:solidFill>
              </a:rPr>
              <a:t>Damit </a:t>
            </a:r>
            <a:r>
              <a:rPr lang="de-DE" sz="1600" i="1" dirty="0" smtClean="0">
                <a:solidFill>
                  <a:srgbClr val="002E67"/>
                </a:solidFill>
              </a:rPr>
              <a:t>die Präsentation höchstmöglichen </a:t>
            </a:r>
            <a:r>
              <a:rPr lang="de-DE" sz="1600" i="1" dirty="0">
                <a:solidFill>
                  <a:srgbClr val="002E67"/>
                </a:solidFill>
              </a:rPr>
              <a:t>Nutzen </a:t>
            </a:r>
            <a:r>
              <a:rPr lang="de-DE" sz="1600" i="1" dirty="0" smtClean="0">
                <a:solidFill>
                  <a:srgbClr val="002E67"/>
                </a:solidFill>
              </a:rPr>
              <a:t>bringt, sollte sie an </a:t>
            </a:r>
            <a:r>
              <a:rPr lang="de-DE" sz="1600" i="1" dirty="0">
                <a:solidFill>
                  <a:srgbClr val="002E67"/>
                </a:solidFill>
              </a:rPr>
              <a:t>Ihr Unternehmen angepasst werden. Dafür </a:t>
            </a:r>
            <a:r>
              <a:rPr lang="de-DE" sz="1600" i="1" dirty="0" smtClean="0">
                <a:solidFill>
                  <a:srgbClr val="002E67"/>
                </a:solidFill>
              </a:rPr>
              <a:t>dienen Freiflächen für Übungen, </a:t>
            </a:r>
            <a:r>
              <a:rPr lang="de-DE" sz="1600" i="1" dirty="0">
                <a:solidFill>
                  <a:srgbClr val="002E67"/>
                </a:solidFill>
              </a:rPr>
              <a:t>die sie mit eigenen Beispielen füllen können.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5S </a:t>
            </a:r>
            <a:r>
              <a:rPr lang="de-DE" dirty="0"/>
              <a:t>– </a:t>
            </a:r>
            <a:r>
              <a:rPr dirty="0" err="1" smtClean="0"/>
              <a:t>Erfolgsfaktoren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 </a:t>
            </a:r>
            <a:r>
              <a:rPr lang="de-DE" sz="1600" dirty="0" smtClean="0"/>
              <a:t>Alle Mitarbeiter müssen einbezogen </a:t>
            </a:r>
            <a:r>
              <a:rPr lang="de-DE" sz="1600" dirty="0" smtClean="0"/>
              <a:t>werden.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 Mitarbeiter müssen geschult </a:t>
            </a:r>
            <a:r>
              <a:rPr lang="de-DE" sz="1600" dirty="0" smtClean="0"/>
              <a:t>werden.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 Bezug zu Strategie und Unternehmenszielen deutlich machen </a:t>
            </a:r>
            <a:r>
              <a:rPr lang="de-DE" sz="1600" dirty="0" smtClean="0"/>
              <a:t>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 5S muss in der Kultur verankert </a:t>
            </a:r>
            <a:r>
              <a:rPr lang="de-DE" sz="1600" dirty="0" smtClean="0"/>
              <a:t>werden.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Führungskräfte müssen fordern, fördern und mit gutem Beispiel </a:t>
            </a:r>
            <a:r>
              <a:rPr lang="de-DE" sz="1600" dirty="0" smtClean="0"/>
              <a:t>vorangehen.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Einhaltung der Standards regelmäßig </a:t>
            </a:r>
            <a:r>
              <a:rPr lang="de-DE" sz="1600" dirty="0" smtClean="0"/>
              <a:t>überwachen.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Keinen übertriebenen Formalismus </a:t>
            </a:r>
            <a:r>
              <a:rPr lang="de-DE" sz="1600" dirty="0" smtClean="0"/>
              <a:t>betreiben.</a:t>
            </a:r>
            <a:endParaRPr lang="de-DE" sz="1600" dirty="0" smtClean="0"/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1600" dirty="0" smtClean="0"/>
              <a:t>„Wir-Gefühl“ durch geeignete Maßnahmen </a:t>
            </a:r>
            <a:r>
              <a:rPr lang="de-DE" sz="1600" dirty="0" smtClean="0"/>
              <a:t>stärken.</a:t>
            </a:r>
            <a:endParaRPr lang="de-DE" sz="1600" dirty="0" smtClean="0"/>
          </a:p>
          <a:p>
            <a:pPr marL="173038" indent="-173038">
              <a:lnSpc>
                <a:spcPct val="150000"/>
              </a:lnSpc>
              <a:buFont typeface="Wingdings" pitchFamily="2" charset="2"/>
              <a:buChar char="§"/>
            </a:pPr>
            <a:endParaRPr lang="de-DE" sz="1600" dirty="0" smtClean="0"/>
          </a:p>
          <a:p>
            <a:pPr>
              <a:lnSpc>
                <a:spcPct val="150000"/>
              </a:lnSpc>
            </a:pPr>
            <a:endParaRPr lang="de-DE" sz="16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de-DE" sz="1600" dirty="0" smtClean="0"/>
          </a:p>
          <a:p>
            <a:pPr>
              <a:lnSpc>
                <a:spcPct val="150000"/>
              </a:lnSpc>
            </a:pPr>
            <a:endParaRPr lang="de-DE" sz="1600" dirty="0"/>
          </a:p>
        </p:txBody>
      </p:sp>
      <p:sp>
        <p:nvSpPr>
          <p:cNvPr id="6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Beispiele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562100" y="2835212"/>
            <a:ext cx="5498611" cy="2554545"/>
          </a:xfrm>
          <a:custGeom>
            <a:avLst/>
            <a:gdLst>
              <a:gd name="connsiteX0" fmla="*/ 0 w 4814047"/>
              <a:gd name="connsiteY0" fmla="*/ 0 h 1477328"/>
              <a:gd name="connsiteX1" fmla="*/ 4814047 w 4814047"/>
              <a:gd name="connsiteY1" fmla="*/ 0 h 1477328"/>
              <a:gd name="connsiteX2" fmla="*/ 4814047 w 4814047"/>
              <a:gd name="connsiteY2" fmla="*/ 1477328 h 1477328"/>
              <a:gd name="connsiteX3" fmla="*/ 0 w 4814047"/>
              <a:gd name="connsiteY3" fmla="*/ 1477328 h 1477328"/>
              <a:gd name="connsiteX4" fmla="*/ 0 w 4814047"/>
              <a:gd name="connsiteY4" fmla="*/ 0 h 147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047" h="1477328">
                <a:moveTo>
                  <a:pt x="0" y="0"/>
                </a:moveTo>
                <a:lnTo>
                  <a:pt x="4814047" y="0"/>
                </a:lnTo>
                <a:lnTo>
                  <a:pt x="4814047" y="1477328"/>
                </a:lnTo>
                <a:lnTo>
                  <a:pt x="0" y="1477328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rgbClr val="002E67"/>
                </a:solidFill>
              </a:rPr>
              <a:t>Hier ist Platz für Beispiele aus Ihrem Unternehmen. </a:t>
            </a:r>
          </a:p>
          <a:p>
            <a:endParaRPr lang="de-DE" sz="1600" i="1" dirty="0" smtClean="0">
              <a:solidFill>
                <a:srgbClr val="002E67"/>
              </a:solidFill>
            </a:endParaRPr>
          </a:p>
          <a:p>
            <a:r>
              <a:rPr lang="de-DE" sz="1600" i="1" dirty="0" smtClean="0">
                <a:solidFill>
                  <a:srgbClr val="002E67"/>
                </a:solidFill>
              </a:rPr>
              <a:t>Gehen Sie einige Tage vor der Präsentation durch Ihr Unternehmen und fotografieren Sie verschiedene Arbeitsplätze (Maschinen, Werkzeugschränke, Wege usw.) und überraschen Sie Ihre Kollegen und Mitarbeiter mit den Ergebnissen.</a:t>
            </a:r>
          </a:p>
          <a:p>
            <a:endParaRPr lang="de-DE" sz="1600" i="1" dirty="0" smtClean="0">
              <a:solidFill>
                <a:srgbClr val="002E67"/>
              </a:solidFill>
            </a:endParaRPr>
          </a:p>
          <a:p>
            <a:r>
              <a:rPr lang="de-DE" sz="1600" i="1" dirty="0" smtClean="0">
                <a:solidFill>
                  <a:srgbClr val="002E67"/>
                </a:solidFill>
              </a:rPr>
              <a:t>„Negativbeispiele“ zur Verdeutlichung sind sinnvoll um den Sinn und Bedarf von 5S zu verdeutlichen.</a:t>
            </a:r>
            <a:endParaRPr lang="de-DE" sz="1600" i="1" dirty="0">
              <a:solidFill>
                <a:srgbClr val="002E67"/>
              </a:solidFill>
            </a:endParaRPr>
          </a:p>
        </p:txBody>
      </p:sp>
      <p:sp>
        <p:nvSpPr>
          <p:cNvPr id="6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5S </a:t>
            </a:r>
            <a:r>
              <a:rPr lang="de-DE" dirty="0"/>
              <a:t>– </a:t>
            </a:r>
            <a:r>
              <a:rPr dirty="0" smtClean="0"/>
              <a:t>Übung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 smtClean="0"/>
              <a:t>Unternehmensrundgang und die Augen offen halten:</a:t>
            </a:r>
          </a:p>
          <a:p>
            <a:r>
              <a:rPr lang="de-DE" sz="1600" dirty="0" smtClean="0"/>
              <a:t>„Gibt es das bei uns auch</a:t>
            </a:r>
            <a:r>
              <a:rPr lang="de-DE" sz="1600" dirty="0"/>
              <a:t>?“</a:t>
            </a:r>
            <a:endParaRPr lang="de-DE" sz="1600" dirty="0" smtClean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2907" y="2175181"/>
            <a:ext cx="4372684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7998" y="2235926"/>
            <a:ext cx="3696745" cy="27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feld 7"/>
          <p:cNvSpPr txBox="1"/>
          <p:nvPr/>
        </p:nvSpPr>
        <p:spPr>
          <a:xfrm>
            <a:off x="704850" y="5163181"/>
            <a:ext cx="8572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dirty="0">
                <a:solidFill>
                  <a:srgbClr val="003A6D"/>
                </a:solidFill>
                <a:latin typeface="Arial"/>
                <a:cs typeface="Arial"/>
              </a:rPr>
              <a:t>Fotos: </a:t>
            </a:r>
            <a:r>
              <a:rPr lang="de-DE" sz="1200" dirty="0" err="1">
                <a:solidFill>
                  <a:srgbClr val="003A6D"/>
                </a:solidFill>
                <a:latin typeface="Arial"/>
                <a:cs typeface="Arial"/>
              </a:rPr>
              <a:t>ifaa</a:t>
            </a:r>
            <a:endParaRPr lang="de-DE" sz="1200" dirty="0">
              <a:solidFill>
                <a:srgbClr val="003A6D"/>
              </a:solidFill>
              <a:latin typeface="Arial"/>
              <a:cs typeface="Arial"/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5S </a:t>
            </a:r>
            <a:r>
              <a:rPr lang="de-DE" dirty="0"/>
              <a:t>– </a:t>
            </a:r>
            <a:r>
              <a:rPr dirty="0" smtClean="0"/>
              <a:t>Hilfen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04850" y="1317625"/>
            <a:ext cx="5185587" cy="4808538"/>
          </a:xfrm>
        </p:spPr>
        <p:txBody>
          <a:bodyPr/>
          <a:lstStyle/>
          <a:p>
            <a:r>
              <a:rPr lang="de-DE" sz="1600" b="1" dirty="0"/>
              <a:t>Die Erfolgsmethode 5S</a:t>
            </a:r>
          </a:p>
          <a:p>
            <a:r>
              <a:rPr lang="de-DE" sz="1600" dirty="0"/>
              <a:t>Setzen auch Sie die bewährte und </a:t>
            </a:r>
            <a:r>
              <a:rPr lang="de-DE" sz="1600" dirty="0" smtClean="0"/>
              <a:t>erfolgsversprechende</a:t>
            </a:r>
            <a:br>
              <a:rPr lang="de-DE" sz="1600" dirty="0" smtClean="0"/>
            </a:br>
            <a:r>
              <a:rPr lang="de-DE" sz="1600" dirty="0" smtClean="0"/>
              <a:t>Methode </a:t>
            </a:r>
            <a:r>
              <a:rPr lang="de-DE" sz="1600" dirty="0"/>
              <a:t>in Ihrem Unternehmen </a:t>
            </a:r>
            <a:r>
              <a:rPr lang="de-DE" sz="1600" dirty="0" smtClean="0"/>
              <a:t>um! Das </a:t>
            </a:r>
            <a:r>
              <a:rPr lang="de-DE" sz="1600" dirty="0"/>
              <a:t>aktuelle Buch vom </a:t>
            </a:r>
            <a:r>
              <a:rPr lang="de-DE" sz="1600" dirty="0" err="1"/>
              <a:t>ifaa</a:t>
            </a:r>
            <a:r>
              <a:rPr lang="de-DE" sz="1600" dirty="0"/>
              <a:t> bietet Praktikern und </a:t>
            </a:r>
            <a:r>
              <a:rPr lang="de-DE" sz="1600" dirty="0" smtClean="0"/>
              <a:t>Anwendern in </a:t>
            </a:r>
            <a:r>
              <a:rPr lang="de-DE" sz="1600" dirty="0"/>
              <a:t>Betrieben neue Impulse für die eigene Arbeit </a:t>
            </a:r>
            <a:r>
              <a:rPr lang="de-DE" sz="1600" dirty="0" smtClean="0"/>
              <a:t>und Umsetzung </a:t>
            </a:r>
            <a:r>
              <a:rPr lang="de-DE" sz="1600" dirty="0"/>
              <a:t>vor Ort.</a:t>
            </a:r>
          </a:p>
          <a:p>
            <a:r>
              <a:rPr lang="de-DE" sz="1600" dirty="0"/>
              <a:t>Ausgestattet mit einem Anteil an Theorie und Praxis ist </a:t>
            </a:r>
            <a:r>
              <a:rPr lang="de-DE" sz="1600" dirty="0" smtClean="0"/>
              <a:t>es auch </a:t>
            </a:r>
            <a:r>
              <a:rPr lang="de-DE" sz="1600" dirty="0"/>
              <a:t>als Lehrbuch für die Aus- und Weiterbildung geeignet.</a:t>
            </a:r>
          </a:p>
          <a:p>
            <a:r>
              <a:rPr lang="de-DE" sz="1600" dirty="0"/>
              <a:t>Bringen Sie Ihren Betrieb auf Erfolgskurs!</a:t>
            </a:r>
          </a:p>
          <a:p>
            <a:endParaRPr lang="de-DE" sz="1600" dirty="0" smtClean="0"/>
          </a:p>
          <a:p>
            <a:r>
              <a:rPr lang="de-DE" sz="1600" dirty="0" smtClean="0"/>
              <a:t>HERAUSGEBER</a:t>
            </a:r>
            <a:r>
              <a:rPr lang="de-DE" sz="1600" dirty="0"/>
              <a:t>: Institut für angewandte Arbeitswissenschaft e. V. (</a:t>
            </a:r>
            <a:r>
              <a:rPr lang="de-DE" sz="1600" dirty="0" err="1" smtClean="0"/>
              <a:t>ifaa</a:t>
            </a:r>
            <a:r>
              <a:rPr lang="de-DE" sz="1600" dirty="0" smtClean="0"/>
              <a:t>)</a:t>
            </a:r>
            <a:br>
              <a:rPr lang="de-DE" sz="1600" dirty="0" smtClean="0"/>
            </a:br>
            <a:r>
              <a:rPr lang="de-DE" sz="1600" dirty="0" smtClean="0"/>
              <a:t>ca</a:t>
            </a:r>
            <a:r>
              <a:rPr lang="de-DE" sz="1600" dirty="0"/>
              <a:t>. 200 Seiten/Buchhandelspreis: 29,99 Euro/E-Book: 22,99 </a:t>
            </a:r>
            <a:r>
              <a:rPr lang="de-DE" sz="1600" dirty="0" smtClean="0"/>
              <a:t>Euro</a:t>
            </a:r>
            <a:br>
              <a:rPr lang="de-DE" sz="1600" dirty="0" smtClean="0"/>
            </a:br>
            <a:r>
              <a:rPr lang="de-DE" sz="1600" dirty="0" smtClean="0"/>
              <a:t>ISBN </a:t>
            </a:r>
            <a:r>
              <a:rPr lang="de-DE" sz="1600" dirty="0"/>
              <a:t>BUCH </a:t>
            </a:r>
            <a:r>
              <a:rPr lang="de-DE" sz="1600" dirty="0" smtClean="0"/>
              <a:t>978-3-662-48551-4</a:t>
            </a:r>
            <a:br>
              <a:rPr lang="de-DE" sz="1600" dirty="0" smtClean="0"/>
            </a:br>
            <a:r>
              <a:rPr lang="de-DE" sz="1600" dirty="0" smtClean="0"/>
              <a:t>ISBN </a:t>
            </a:r>
            <a:r>
              <a:rPr lang="de-DE" sz="1600" dirty="0"/>
              <a:t>E-BOOK 978-3-662-48552-1</a:t>
            </a:r>
            <a:endParaRPr lang="de-DE" sz="1600" b="1" dirty="0" smtClean="0"/>
          </a:p>
          <a:p>
            <a:pPr>
              <a:lnSpc>
                <a:spcPct val="150000"/>
              </a:lnSpc>
            </a:pPr>
            <a:endParaRPr lang="de-DE" sz="16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de-DE" sz="1600" dirty="0" smtClean="0"/>
          </a:p>
          <a:p>
            <a:pPr>
              <a:lnSpc>
                <a:spcPct val="150000"/>
              </a:lnSpc>
            </a:pPr>
            <a:endParaRPr lang="de-DE" sz="1600" dirty="0"/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  <p:pic>
        <p:nvPicPr>
          <p:cNvPr id="6" name="Grafik 5" descr="T:\Bereichsübergreifende Information\Veröffentlichungen\Bücher_Broschüren\2015\5-S-Buch\Cover\Cover 5S fina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681" y="2259320"/>
            <a:ext cx="2635250" cy="376237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58631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ts val="3660"/>
              </a:lnSpc>
            </a:pPr>
            <a:endParaRPr lang="de-DE" sz="4400" dirty="0" smtClean="0"/>
          </a:p>
          <a:p>
            <a:pPr algn="ctr">
              <a:lnSpc>
                <a:spcPts val="3660"/>
              </a:lnSpc>
            </a:pPr>
            <a:endParaRPr lang="de-DE" sz="4400" dirty="0"/>
          </a:p>
          <a:p>
            <a:pPr algn="ctr">
              <a:lnSpc>
                <a:spcPts val="3660"/>
              </a:lnSpc>
            </a:pPr>
            <a:endParaRPr lang="de-DE" sz="4400" dirty="0" smtClean="0"/>
          </a:p>
          <a:p>
            <a:pPr algn="ctr">
              <a:lnSpc>
                <a:spcPts val="3660"/>
              </a:lnSpc>
            </a:pPr>
            <a:r>
              <a:rPr lang="de-DE" sz="4400" dirty="0" smtClean="0"/>
              <a:t>Herzlichen </a:t>
            </a:r>
            <a:r>
              <a:rPr lang="de-DE" sz="4400" dirty="0"/>
              <a:t>Dank für Ihre Aufmerksamkeit</a:t>
            </a:r>
            <a:r>
              <a:rPr lang="de-DE" sz="4400" dirty="0" smtClean="0"/>
              <a:t>!</a:t>
            </a:r>
            <a:endParaRPr lang="de-DE" sz="4000" dirty="0" smtClean="0"/>
          </a:p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FD8D6-179A-3640-9238-25DD015D69F2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  <p:sp>
        <p:nvSpPr>
          <p:cNvPr id="8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8333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5S </a:t>
            </a:r>
            <a:r>
              <a:rPr lang="de-DE" sz="1800" dirty="0" smtClean="0"/>
              <a:t>–</a:t>
            </a:r>
            <a:r>
              <a:rPr lang="de-DE" sz="18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dirty="0" smtClean="0"/>
              <a:t>Vorteile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/>
            <a:r>
              <a:rPr lang="de-DE" b="1" dirty="0" smtClean="0"/>
              <a:t>Die </a:t>
            </a:r>
            <a:r>
              <a:rPr lang="de-DE" b="1" dirty="0" smtClean="0"/>
              <a:t>5S-Methodik</a:t>
            </a:r>
            <a:r>
              <a:rPr lang="de-DE" b="1" dirty="0" smtClean="0"/>
              <a:t>: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/>
              <a:t>S</a:t>
            </a:r>
            <a:r>
              <a:rPr lang="de-DE" dirty="0" smtClean="0"/>
              <a:t>teigert </a:t>
            </a:r>
            <a:r>
              <a:rPr lang="de-DE" dirty="0" smtClean="0"/>
              <a:t>die Übersicht und Sicherheit am Arbeitsplatz,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erhöht </a:t>
            </a:r>
            <a:r>
              <a:rPr lang="de-DE" dirty="0" smtClean="0"/>
              <a:t>die Arbeits- und Prozesssicherheit,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vermeidet </a:t>
            </a:r>
            <a:r>
              <a:rPr lang="de-DE" dirty="0" smtClean="0"/>
              <a:t>Verschwendungen im täglichen Arbeiten wie z</a:t>
            </a:r>
            <a:r>
              <a:rPr lang="de-DE" dirty="0" smtClean="0"/>
              <a:t>. B</a:t>
            </a:r>
            <a:r>
              <a:rPr lang="de-DE" dirty="0" smtClean="0"/>
              <a:t>. Lauf-, Such- und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Wartezeiten </a:t>
            </a:r>
            <a:r>
              <a:rPr lang="de-DE" dirty="0" smtClean="0"/>
              <a:t>sowie Transporte,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macht </a:t>
            </a:r>
            <a:r>
              <a:rPr lang="de-DE" dirty="0" smtClean="0"/>
              <a:t>Arbeitsplätze und Arbeitsprozesse effektiver, nachvollziehbarer und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transparenter</a:t>
            </a:r>
            <a:r>
              <a:rPr lang="de-DE" dirty="0" smtClean="0"/>
              <a:t>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unterstützt </a:t>
            </a:r>
            <a:r>
              <a:rPr lang="de-DE" dirty="0" smtClean="0"/>
              <a:t>Vertreter bei Ausfall eines Mitarbeiters,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fördert </a:t>
            </a:r>
            <a:r>
              <a:rPr lang="de-DE" dirty="0" smtClean="0"/>
              <a:t>die Übernahme von Verantwortung für den eigenen Arbeitsplatz,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trainiert </a:t>
            </a:r>
            <a:r>
              <a:rPr lang="de-DE" dirty="0" smtClean="0"/>
              <a:t>und offenbart „Disziplin“ und „Konsequenz“ bei Mitarbeitern und Führung und ist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dirty="0" smtClean="0"/>
              <a:t>erforderliche </a:t>
            </a:r>
            <a:r>
              <a:rPr lang="de-DE" dirty="0"/>
              <a:t>Grundlage für </a:t>
            </a:r>
            <a:r>
              <a:rPr lang="de-DE" dirty="0" smtClean="0"/>
              <a:t>den kontinuierlichen Verbesserungsprozess.</a:t>
            </a:r>
            <a:endParaRPr lang="de-DE" dirty="0"/>
          </a:p>
          <a:p>
            <a:pPr lvl="1">
              <a:buFont typeface="Wingdings" pitchFamily="2" charset="2"/>
              <a:buChar char="§"/>
            </a:pPr>
            <a:endParaRPr lang="de-DE" dirty="0" smtClean="0"/>
          </a:p>
          <a:p>
            <a:pPr>
              <a:buFont typeface="Wingdings" pitchFamily="2" charset="2"/>
              <a:buChar char="§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443378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5S </a:t>
            </a:r>
            <a:r>
              <a:rPr lang="de-DE" dirty="0" smtClean="0"/>
              <a:t>–</a:t>
            </a:r>
            <a:r>
              <a:rPr dirty="0" smtClean="0"/>
              <a:t> </a:t>
            </a:r>
            <a:r>
              <a:rPr dirty="0" err="1" smtClean="0"/>
              <a:t>Ziel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1" dirty="0" smtClean="0"/>
              <a:t>Ziel der 5S-Methode</a:t>
            </a:r>
          </a:p>
          <a:p>
            <a:pPr marL="0" lvl="1" indent="0">
              <a:lnSpc>
                <a:spcPct val="150000"/>
              </a:lnSpc>
            </a:pPr>
            <a:r>
              <a:rPr lang="de-DE" dirty="0" smtClean="0"/>
              <a:t>Schaffen von Ordnung und Sauberkeit, um </a:t>
            </a:r>
            <a:r>
              <a:rPr lang="de-DE" dirty="0" smtClean="0">
                <a:latin typeface="Arial" charset="0"/>
                <a:cs typeface="Times New Roman" pitchFamily="18" charset="0"/>
              </a:rPr>
              <a:t>so einen geordneten Grundzustand in einem abgegrenzten Verantwortungsbereich eines Mitarbeiters oder Teams (Arbeitsplätze, Produktionsanlagen und Hilfsmittel) zu erreichen.</a:t>
            </a:r>
          </a:p>
          <a:p>
            <a:endParaRPr lang="de-DE" sz="1600" dirty="0" smtClean="0"/>
          </a:p>
          <a:p>
            <a:endParaRPr lang="de-DE" sz="1600" dirty="0" smtClean="0"/>
          </a:p>
          <a:p>
            <a:endParaRPr lang="de-DE" sz="16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pic>
        <p:nvPicPr>
          <p:cNvPr id="6" name="Picture 2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8952" y="2906130"/>
            <a:ext cx="3512186" cy="264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Standards5S_20080402_020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901" y="2923871"/>
            <a:ext cx="3526003" cy="264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824901" y="5673544"/>
            <a:ext cx="8572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00" dirty="0">
                <a:solidFill>
                  <a:srgbClr val="003A6D"/>
                </a:solidFill>
                <a:latin typeface="Arial"/>
                <a:cs typeface="Arial"/>
              </a:rPr>
              <a:t>Fotos: </a:t>
            </a:r>
            <a:r>
              <a:rPr lang="de-DE" sz="1200" dirty="0" err="1">
                <a:solidFill>
                  <a:srgbClr val="003A6D"/>
                </a:solidFill>
                <a:latin typeface="Arial"/>
                <a:cs typeface="Arial"/>
              </a:rPr>
              <a:t>ifaa</a:t>
            </a:r>
            <a:endParaRPr lang="de-DE" sz="1200" dirty="0">
              <a:solidFill>
                <a:srgbClr val="003A6D"/>
              </a:solidFill>
              <a:latin typeface="Arial"/>
              <a:cs typeface="Arial"/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2070186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5S </a:t>
            </a:r>
            <a:r>
              <a:rPr lang="de-DE" dirty="0"/>
              <a:t>–</a:t>
            </a:r>
            <a:r>
              <a:rPr dirty="0" smtClean="0"/>
              <a:t> Beschreibung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04850" y="1317624"/>
            <a:ext cx="8069263" cy="5142443"/>
          </a:xfrm>
        </p:spPr>
        <p:txBody>
          <a:bodyPr/>
          <a:lstStyle/>
          <a:p>
            <a:pPr>
              <a:buNone/>
            </a:pPr>
            <a:r>
              <a:rPr lang="de-DE" sz="1600" b="1" dirty="0" smtClean="0"/>
              <a:t>5S-Methode</a:t>
            </a:r>
          </a:p>
          <a:p>
            <a:pPr marL="180975" lvl="2" indent="-180975"/>
            <a:r>
              <a:rPr lang="de-DE" sz="1600" b="1" dirty="0" err="1" smtClean="0"/>
              <a:t>S</a:t>
            </a:r>
            <a:r>
              <a:rPr lang="de-DE" sz="1600" dirty="0" err="1" smtClean="0"/>
              <a:t>eiso</a:t>
            </a:r>
            <a:r>
              <a:rPr lang="de-DE" sz="1600" dirty="0" smtClean="0"/>
              <a:t>		(</a:t>
            </a:r>
            <a:r>
              <a:rPr lang="de-DE" sz="1600" dirty="0" smtClean="0"/>
              <a:t>Selektieren) – Sortiere aus </a:t>
            </a:r>
            <a:endParaRPr lang="de-DE" sz="1600" dirty="0" smtClean="0"/>
          </a:p>
          <a:p>
            <a:pPr marL="180975" lvl="2" indent="-180975"/>
            <a:r>
              <a:rPr lang="de-DE" sz="1600" b="1" dirty="0" err="1" smtClean="0"/>
              <a:t>S</a:t>
            </a:r>
            <a:r>
              <a:rPr lang="de-DE" sz="1600" dirty="0" err="1" smtClean="0"/>
              <a:t>eiri</a:t>
            </a:r>
            <a:r>
              <a:rPr lang="de-DE" sz="1600" dirty="0" smtClean="0"/>
              <a:t>		</a:t>
            </a:r>
            <a:r>
              <a:rPr lang="de-DE" sz="1600" dirty="0"/>
              <a:t>(Stelle ordentlich </a:t>
            </a:r>
            <a:r>
              <a:rPr lang="de-DE" sz="1600" dirty="0" smtClean="0"/>
              <a:t>hin</a:t>
            </a:r>
            <a:r>
              <a:rPr lang="de-DE" sz="1600" dirty="0"/>
              <a:t>) – Sichtbar </a:t>
            </a:r>
            <a:r>
              <a:rPr lang="de-DE" sz="1600" dirty="0"/>
              <a:t>anordnen</a:t>
            </a:r>
            <a:endParaRPr lang="de-DE" sz="1600" dirty="0" smtClean="0"/>
          </a:p>
          <a:p>
            <a:pPr marL="180975" lvl="2" indent="-180975"/>
            <a:r>
              <a:rPr lang="de-DE" sz="1600" b="1" dirty="0" err="1" smtClean="0"/>
              <a:t>S</a:t>
            </a:r>
            <a:r>
              <a:rPr lang="de-DE" sz="1600" dirty="0" err="1" smtClean="0"/>
              <a:t>eiton</a:t>
            </a:r>
            <a:r>
              <a:rPr lang="de-DE" sz="1600" dirty="0" smtClean="0"/>
              <a:t>		(Säubere</a:t>
            </a:r>
            <a:r>
              <a:rPr lang="de-DE" sz="1600" dirty="0"/>
              <a:t>) – Saubermachen</a:t>
            </a:r>
            <a:endParaRPr lang="de-DE" sz="1600" dirty="0"/>
          </a:p>
          <a:p>
            <a:pPr marL="180975" lvl="2" indent="-180975"/>
            <a:r>
              <a:rPr lang="de-DE" sz="1600" b="1" dirty="0" err="1" smtClean="0"/>
              <a:t>S</a:t>
            </a:r>
            <a:r>
              <a:rPr lang="de-DE" sz="1600" dirty="0" err="1" smtClean="0"/>
              <a:t>eiketsu</a:t>
            </a:r>
            <a:r>
              <a:rPr lang="de-DE" sz="1600" dirty="0" smtClean="0"/>
              <a:t>	</a:t>
            </a:r>
            <a:r>
              <a:rPr lang="de-DE" sz="1600" dirty="0"/>
              <a:t>(Sauberkeit bewahren</a:t>
            </a:r>
            <a:r>
              <a:rPr lang="de-DE" sz="1600" dirty="0"/>
              <a:t>) – Standards </a:t>
            </a:r>
            <a:r>
              <a:rPr lang="de-DE" sz="1600" dirty="0"/>
              <a:t>festlegen</a:t>
            </a:r>
            <a:endParaRPr lang="de-DE" sz="1600" dirty="0" smtClean="0"/>
          </a:p>
          <a:p>
            <a:pPr marL="180975" lvl="2" indent="-180975"/>
            <a:r>
              <a:rPr lang="de-DE" sz="1600" b="1" dirty="0" err="1" smtClean="0"/>
              <a:t>S</a:t>
            </a:r>
            <a:r>
              <a:rPr lang="de-DE" sz="1600" dirty="0" err="1" smtClean="0"/>
              <a:t>hitsuze</a:t>
            </a:r>
            <a:r>
              <a:rPr lang="de-DE" sz="1600" dirty="0" smtClean="0"/>
              <a:t>	</a:t>
            </a:r>
            <a:r>
              <a:rPr lang="de-DE" sz="1600" dirty="0"/>
              <a:t>(Selbstdisziplin üben</a:t>
            </a:r>
            <a:r>
              <a:rPr lang="de-DE" sz="1600" dirty="0"/>
              <a:t>) – Standards </a:t>
            </a:r>
            <a:r>
              <a:rPr lang="de-DE" sz="1600" dirty="0"/>
              <a:t>einhalten und verbessern</a:t>
            </a:r>
          </a:p>
          <a:p>
            <a:pPr marL="180975" lvl="2" indent="-180975">
              <a:tabLst>
                <a:tab pos="7353300" algn="l"/>
              </a:tabLst>
            </a:pPr>
            <a:endParaRPr lang="de-DE" sz="1600" dirty="0"/>
          </a:p>
          <a:p>
            <a:pPr marL="180975" indent="-180975"/>
            <a:r>
              <a:rPr lang="de-DE" sz="1600" dirty="0"/>
              <a:t>Im deutschen Sprachraum ist neben der Bezeichnung 5S auch </a:t>
            </a:r>
            <a:r>
              <a:rPr lang="de-DE" sz="1600" b="1" dirty="0"/>
              <a:t>5A</a:t>
            </a:r>
            <a:r>
              <a:rPr lang="de-DE" sz="1600" dirty="0"/>
              <a:t> gebräuchlich.</a:t>
            </a:r>
          </a:p>
          <a:p>
            <a:pPr marL="180975" lvl="2" indent="-180975"/>
            <a:r>
              <a:rPr lang="de-DE" sz="1600" b="1" dirty="0" smtClean="0"/>
              <a:t>A</a:t>
            </a:r>
            <a:r>
              <a:rPr lang="de-DE" sz="1600" dirty="0" smtClean="0"/>
              <a:t>ussortieren</a:t>
            </a:r>
            <a:r>
              <a:rPr lang="de-DE" sz="1600" dirty="0"/>
              <a:t>,</a:t>
            </a:r>
          </a:p>
          <a:p>
            <a:pPr marL="180975" lvl="2" indent="-180975"/>
            <a:r>
              <a:rPr lang="de-DE" sz="1600" b="1" dirty="0" smtClean="0"/>
              <a:t>A</a:t>
            </a:r>
            <a:r>
              <a:rPr lang="de-DE" sz="1600" dirty="0" smtClean="0"/>
              <a:t>ufräumen</a:t>
            </a:r>
            <a:r>
              <a:rPr lang="de-DE" sz="1600" dirty="0"/>
              <a:t>,</a:t>
            </a:r>
          </a:p>
          <a:p>
            <a:pPr marL="180975" lvl="2" indent="-180975"/>
            <a:r>
              <a:rPr lang="de-DE" sz="1600" b="1" dirty="0" smtClean="0"/>
              <a:t>A</a:t>
            </a:r>
            <a:r>
              <a:rPr lang="de-DE" sz="1600" dirty="0" smtClean="0"/>
              <a:t>rbeitsplatz </a:t>
            </a:r>
            <a:r>
              <a:rPr lang="de-DE" sz="1600" dirty="0"/>
              <a:t>sauber halten,</a:t>
            </a:r>
          </a:p>
          <a:p>
            <a:pPr marL="180975" lvl="2" indent="-180975"/>
            <a:r>
              <a:rPr lang="de-DE" sz="1600" b="1" dirty="0" smtClean="0"/>
              <a:t>A</a:t>
            </a:r>
            <a:r>
              <a:rPr lang="de-DE" sz="1600" dirty="0" smtClean="0"/>
              <a:t>nordnung </a:t>
            </a:r>
            <a:r>
              <a:rPr lang="de-DE" sz="1600" dirty="0"/>
              <a:t>zur Regel machen und</a:t>
            </a:r>
          </a:p>
          <a:p>
            <a:pPr marL="180975" lvl="2" indent="-180975"/>
            <a:r>
              <a:rPr lang="de-DE" sz="1600" b="1" dirty="0" smtClean="0"/>
              <a:t>A</a:t>
            </a:r>
            <a:r>
              <a:rPr lang="de-DE" sz="1600" dirty="0" smtClean="0"/>
              <a:t>lle </a:t>
            </a:r>
            <a:r>
              <a:rPr lang="de-DE" sz="1600" dirty="0"/>
              <a:t>Schritte wiederholen.</a:t>
            </a:r>
          </a:p>
          <a:p>
            <a:endParaRPr lang="de-DE" sz="1600" dirty="0" smtClean="0">
              <a:latin typeface="Arial" charset="0"/>
              <a:cs typeface="Times New Roman" pitchFamily="18" charset="0"/>
            </a:endParaRPr>
          </a:p>
          <a:p>
            <a:pPr lvl="1"/>
            <a:endParaRPr lang="de-DE" dirty="0" smtClean="0"/>
          </a:p>
          <a:p>
            <a:endParaRPr lang="de-DE" sz="1600" dirty="0" smtClean="0"/>
          </a:p>
          <a:p>
            <a:endParaRPr lang="de-DE" sz="16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  <p:sp>
        <p:nvSpPr>
          <p:cNvPr id="6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</a:t>
            </a:r>
            <a:r>
              <a:rPr lang="de-DE" dirty="0" smtClean="0"/>
              <a:t>Vorgehensweise: </a:t>
            </a:r>
            <a:br>
              <a:rPr lang="de-DE" dirty="0" smtClean="0"/>
            </a:br>
            <a:r>
              <a:rPr lang="de-DE" dirty="0" err="1" smtClean="0"/>
              <a:t>Seiri</a:t>
            </a:r>
            <a:r>
              <a:rPr lang="de-DE" dirty="0" smtClean="0"/>
              <a:t> </a:t>
            </a:r>
            <a:r>
              <a:rPr lang="de-DE" dirty="0"/>
              <a:t>– Selektieren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090738" y="1267866"/>
            <a:ext cx="4897437" cy="4897438"/>
          </a:xfrm>
          <a:prstGeom prst="ellipse">
            <a:avLst/>
          </a:prstGeom>
          <a:solidFill>
            <a:schemeClr val="tx2"/>
          </a:soli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59013" y="1400797"/>
            <a:ext cx="4596231" cy="4596232"/>
          </a:xfrm>
          <a:prstGeom prst="flowChartOr">
            <a:avLst/>
          </a:prstGeom>
          <a:solidFill>
            <a:schemeClr val="accent1"/>
          </a:solidFill>
          <a:ln w="28575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23"/>
          <p:cNvSpPr>
            <a:spLocks noChangeArrowheads="1"/>
          </p:cNvSpPr>
          <p:nvPr/>
        </p:nvSpPr>
        <p:spPr bwMode="auto">
          <a:xfrm>
            <a:off x="3697248" y="2826854"/>
            <a:ext cx="1731932" cy="17319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sp>
        <p:nvSpPr>
          <p:cNvPr id="14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4632386" y="1643631"/>
            <a:ext cx="2496488" cy="2012540"/>
            <a:chOff x="4632386" y="1643631"/>
            <a:chExt cx="2496488" cy="2012540"/>
          </a:xfrm>
        </p:grpSpPr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4632386" y="1643631"/>
              <a:ext cx="1209086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Seiri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Selektieren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4943710" y="2283502"/>
              <a:ext cx="2185164" cy="120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Unterscheide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zwischen benötigten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und nicht benötigen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Gegenständen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Sortiere unnötige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aus!</a:t>
              </a:r>
              <a:endParaRPr lang="de-DE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6238024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4702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</a:t>
            </a:r>
            <a:r>
              <a:rPr lang="de-DE" dirty="0" smtClean="0"/>
              <a:t>Vorgehensweise:</a:t>
            </a:r>
            <a:br>
              <a:rPr lang="de-DE" dirty="0" smtClean="0"/>
            </a:br>
            <a:r>
              <a:rPr lang="de-DE" dirty="0" err="1" smtClean="0"/>
              <a:t>Seiri</a:t>
            </a:r>
            <a:r>
              <a:rPr lang="de-DE" dirty="0" smtClean="0"/>
              <a:t> </a:t>
            </a:r>
            <a:r>
              <a:rPr lang="de-DE" dirty="0"/>
              <a:t>– Selektieren</a:t>
            </a:r>
          </a:p>
        </p:txBody>
      </p:sp>
      <p:sp>
        <p:nvSpPr>
          <p:cNvPr id="10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sz="1600" b="1" dirty="0" smtClean="0"/>
              <a:t>Vorgehen: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Bereich auswählen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/>
              <a:t>e</a:t>
            </a:r>
            <a:r>
              <a:rPr lang="de-DE" sz="1600" dirty="0" smtClean="0"/>
              <a:t>ntsprechenden </a:t>
            </a:r>
            <a:r>
              <a:rPr lang="de-DE" sz="1600" dirty="0" smtClean="0"/>
              <a:t>Bereich komplett fotografieren („Vorher</a:t>
            </a:r>
            <a:r>
              <a:rPr lang="de-DE" sz="1600" dirty="0" smtClean="0"/>
              <a:t>“/“</a:t>
            </a:r>
            <a:r>
              <a:rPr lang="de-DE" sz="1600" dirty="0" smtClean="0"/>
              <a:t>Nachher“)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(gemeinsame</a:t>
            </a:r>
            <a:r>
              <a:rPr lang="de-DE" sz="1600" dirty="0" smtClean="0"/>
              <a:t>) </a:t>
            </a:r>
            <a:r>
              <a:rPr lang="de-DE" sz="1600" dirty="0" smtClean="0"/>
              <a:t>Betrachtung </a:t>
            </a:r>
            <a:r>
              <a:rPr lang="de-DE" sz="1600" dirty="0" smtClean="0"/>
              <a:t>der auffallenden Gegenstände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Für einen Gegenstand müssen immer drei Fragen beantwortet werden:</a:t>
            </a:r>
          </a:p>
          <a:p>
            <a:pPr marL="361950" lvl="2" indent="-180975">
              <a:buFont typeface="Symbol" panose="05050102010706020507" pitchFamily="18" charset="2"/>
              <a:buChar char="-"/>
            </a:pPr>
            <a:r>
              <a:rPr lang="de-DE" sz="1600" dirty="0" smtClean="0"/>
              <a:t>Wird dieser Gegenstand benötigt? (Ja, Nein, Vielleicht)</a:t>
            </a:r>
          </a:p>
          <a:p>
            <a:pPr marL="361950" lvl="2" indent="-180975">
              <a:buFont typeface="Symbol" panose="05050102010706020507" pitchFamily="18" charset="2"/>
              <a:buChar char="-"/>
            </a:pPr>
            <a:r>
              <a:rPr lang="de-DE" sz="1600" dirty="0" smtClean="0"/>
              <a:t>Wird er in dieser Menge benötigt?</a:t>
            </a:r>
          </a:p>
          <a:p>
            <a:pPr marL="361950" lvl="2" indent="-180975">
              <a:buFont typeface="Symbol" panose="05050102010706020507" pitchFamily="18" charset="2"/>
              <a:buChar char="-"/>
            </a:pPr>
            <a:r>
              <a:rPr lang="de-DE" sz="1600" dirty="0" smtClean="0"/>
              <a:t>Sollte er an dieser Stelle sein?</a:t>
            </a:r>
            <a:endParaRPr lang="de-DE" sz="1600" dirty="0"/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im </a:t>
            </a:r>
            <a:r>
              <a:rPr lang="de-DE" sz="1600" dirty="0" smtClean="0"/>
              <a:t>Zweifels- oder Streitfall betreffende Gegenstände kennzeichnen und beobachten</a:t>
            </a:r>
          </a:p>
          <a:p>
            <a:pPr marL="180975" lvl="1" indent="-180975">
              <a:buFont typeface="Wingdings" pitchFamily="2" charset="2"/>
              <a:buChar char="§"/>
            </a:pPr>
            <a:r>
              <a:rPr lang="de-DE" sz="1600" dirty="0" smtClean="0"/>
              <a:t>Entferne nicht benötigte Gegenstände!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4617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</a:t>
            </a:r>
            <a:r>
              <a:rPr lang="de-DE" dirty="0" smtClean="0"/>
              <a:t>Vorgehensweise:</a:t>
            </a:r>
            <a:br>
              <a:rPr lang="de-DE" dirty="0" smtClean="0"/>
            </a:br>
            <a:r>
              <a:rPr lang="de-DE" dirty="0" err="1" smtClean="0"/>
              <a:t>Seiri</a:t>
            </a:r>
            <a:r>
              <a:rPr lang="de-DE" dirty="0" smtClean="0"/>
              <a:t> </a:t>
            </a:r>
            <a:r>
              <a:rPr lang="de-DE" dirty="0"/>
              <a:t>– Selektieren</a:t>
            </a:r>
          </a:p>
        </p:txBody>
      </p:sp>
      <p:sp>
        <p:nvSpPr>
          <p:cNvPr id="7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/>
            <a:r>
              <a:rPr lang="de-DE" b="1" dirty="0" smtClean="0"/>
              <a:t>Effekte</a:t>
            </a:r>
            <a:r>
              <a:rPr lang="de-DE" b="1" dirty="0" smtClean="0"/>
              <a:t>: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/>
              <a:t>d</a:t>
            </a:r>
            <a:r>
              <a:rPr lang="de-DE" sz="1600" dirty="0" smtClean="0"/>
              <a:t>em </a:t>
            </a:r>
            <a:r>
              <a:rPr lang="de-DE" sz="1600" dirty="0" smtClean="0"/>
              <a:t>„Jäger- und </a:t>
            </a:r>
            <a:r>
              <a:rPr lang="de-DE" sz="1600" dirty="0" err="1" smtClean="0"/>
              <a:t>Sammlertum</a:t>
            </a:r>
            <a:r>
              <a:rPr lang="de-DE" sz="1600" dirty="0" smtClean="0"/>
              <a:t>“ entgegenwirken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Schaffung von Platz (Abstellfläche, Schränke, ...)</a:t>
            </a:r>
          </a:p>
          <a:p>
            <a:pPr marL="180975" lvl="2" indent="-180975">
              <a:buNone/>
            </a:pPr>
            <a:r>
              <a:rPr lang="de-DE" sz="1600" dirty="0" smtClean="0"/>
              <a:t>	„Der Arbeitsplatz dient der Arbeit, nicht dem Lagern“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besseres </a:t>
            </a:r>
            <a:r>
              <a:rPr lang="de-DE" sz="1600" dirty="0" smtClean="0"/>
              <a:t>optisches Bild </a:t>
            </a:r>
            <a:r>
              <a:rPr lang="de-DE" sz="1600" dirty="0"/>
              <a:t>(</a:t>
            </a:r>
            <a:r>
              <a:rPr lang="de-DE" sz="1600" dirty="0" smtClean="0"/>
              <a:t>Kundenwirkung)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Verringerung der Unfallgefahr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Verringerung von Beständen und Kosten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Verbesserung der Such- und Zugriffszeiten</a:t>
            </a:r>
          </a:p>
          <a:p>
            <a:pPr marL="180975" lvl="2" indent="-180975">
              <a:buFont typeface="Wingdings" pitchFamily="2" charset="2"/>
              <a:buChar char="§"/>
            </a:pPr>
            <a:r>
              <a:rPr lang="de-DE" sz="1600" dirty="0" smtClean="0"/>
              <a:t>Vertretung durch andere einfacher möglich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00479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5S – Vorgehensweise:</a:t>
            </a:r>
            <a:br>
              <a:rPr lang="de-DE" dirty="0"/>
            </a:br>
            <a:r>
              <a:rPr lang="de-DE" dirty="0" err="1"/>
              <a:t>Seiton</a:t>
            </a:r>
            <a:r>
              <a:rPr lang="de-DE" dirty="0"/>
              <a:t> – Stelle ordentlich hin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090738" y="1267866"/>
            <a:ext cx="4897437" cy="4897438"/>
          </a:xfrm>
          <a:prstGeom prst="ellipse">
            <a:avLst/>
          </a:prstGeom>
          <a:solidFill>
            <a:schemeClr val="tx2"/>
          </a:soli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59013" y="1400797"/>
            <a:ext cx="4596231" cy="4596232"/>
          </a:xfrm>
          <a:prstGeom prst="flowChartOr">
            <a:avLst/>
          </a:prstGeom>
          <a:solidFill>
            <a:schemeClr val="accent1"/>
          </a:solidFill>
          <a:ln w="28575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23"/>
          <p:cNvSpPr>
            <a:spLocks noChangeArrowheads="1"/>
          </p:cNvSpPr>
          <p:nvPr/>
        </p:nvSpPr>
        <p:spPr bwMode="auto">
          <a:xfrm>
            <a:off x="3697248" y="2826854"/>
            <a:ext cx="1731932" cy="17319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>
              <a:latin typeface="+mj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17349-AB15-1B46-B657-68864D38FF34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sp>
        <p:nvSpPr>
          <p:cNvPr id="14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1562100" y="6460068"/>
            <a:ext cx="4457700" cy="322263"/>
          </a:xfrm>
        </p:spPr>
        <p:txBody>
          <a:bodyPr/>
          <a:lstStyle/>
          <a:p>
            <a:pPr algn="l">
              <a:defRPr/>
            </a:pPr>
            <a:r>
              <a:rPr lang="de-DE" sz="1000" smtClean="0"/>
              <a:t>PLATZ FÜR IHRE FUßZEILE - mit freundlicher Empfehlung des ifaa</a:t>
            </a:r>
            <a:endParaRPr lang="de-DE" sz="1000" dirty="0"/>
          </a:p>
        </p:txBody>
      </p:sp>
      <p:grpSp>
        <p:nvGrpSpPr>
          <p:cNvPr id="18" name="Gruppieren 17"/>
          <p:cNvGrpSpPr/>
          <p:nvPr/>
        </p:nvGrpSpPr>
        <p:grpSpPr>
          <a:xfrm>
            <a:off x="4632386" y="1643631"/>
            <a:ext cx="2496488" cy="2012540"/>
            <a:chOff x="4632386" y="1643631"/>
            <a:chExt cx="2496488" cy="2012540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4632386" y="1643631"/>
              <a:ext cx="1209086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Seiri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Selektieren</a:t>
              </a:r>
              <a:endParaRPr lang="de-DE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943710" y="2283502"/>
              <a:ext cx="2185164" cy="120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Unterscheide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zwischen benötigten 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und nicht benötigen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Gegenständen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Sortiere unnötige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aus!</a:t>
              </a:r>
              <a:endParaRPr lang="de-DE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6238024" y="3255510"/>
              <a:ext cx="326780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4563214" y="3790780"/>
            <a:ext cx="2216319" cy="1899261"/>
            <a:chOff x="4563214" y="3790780"/>
            <a:chExt cx="2216319" cy="1899261"/>
          </a:xfrm>
        </p:grpSpPr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5216668" y="4199016"/>
              <a:ext cx="1562865" cy="58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16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Seiton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Stelle </a:t>
              </a: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ordentlich </a:t>
              </a:r>
              <a:r>
                <a:rPr lang="de-DE" sz="1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hin</a:t>
              </a: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4563214" y="4859044"/>
              <a:ext cx="218516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de-DE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Ordne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die benötigten</a:t>
              </a:r>
              <a:b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Gegenstände </a:t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ergonomisch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 </a:t>
              </a: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effizient </a:t>
              </a:r>
              <a:r>
                <a:rPr lang="de-DE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an!</a:t>
              </a:r>
            </a:p>
          </p:txBody>
        </p:sp>
        <p:sp>
          <p:nvSpPr>
            <p:cNvPr id="25" name="Text Box 13"/>
            <p:cNvSpPr txBox="1">
              <a:spLocks noChangeArrowheads="1"/>
            </p:cNvSpPr>
            <p:nvPr/>
          </p:nvSpPr>
          <p:spPr bwMode="auto">
            <a:xfrm>
              <a:off x="6268156" y="3790780"/>
              <a:ext cx="326781" cy="400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9083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heme/theme1.xml><?xml version="1.0" encoding="utf-8"?>
<a:theme xmlns:a="http://schemas.openxmlformats.org/drawingml/2006/main" name="Titelseite">
  <a:themeElements>
    <a:clrScheme name="ifaa 2014">
      <a:dk1>
        <a:sysClr val="windowText" lastClr="000000"/>
      </a:dk1>
      <a:lt1>
        <a:sysClr val="window" lastClr="FFFFFF"/>
      </a:lt1>
      <a:dk2>
        <a:srgbClr val="A2B3B8"/>
      </a:dk2>
      <a:lt2>
        <a:srgbClr val="D7DDDE"/>
      </a:lt2>
      <a:accent1>
        <a:srgbClr val="92A3C0"/>
      </a:accent1>
      <a:accent2>
        <a:srgbClr val="2F5586"/>
      </a:accent2>
      <a:accent3>
        <a:srgbClr val="003A6D"/>
      </a:accent3>
      <a:accent4>
        <a:srgbClr val="BDA577"/>
      </a:accent4>
      <a:accent5>
        <a:srgbClr val="E5D7BB"/>
      </a:accent5>
      <a:accent6>
        <a:srgbClr val="889CA2"/>
      </a:accent6>
      <a:hlink>
        <a:srgbClr val="D43242"/>
      </a:hlink>
      <a:folHlink>
        <a:srgbClr val="0086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Folgeseiten">
  <a:themeElements>
    <a:clrScheme name="Benutzerdefiniert 18">
      <a:dk1>
        <a:sysClr val="windowText" lastClr="000000"/>
      </a:dk1>
      <a:lt1>
        <a:srgbClr val="FFFFFE"/>
      </a:lt1>
      <a:dk2>
        <a:srgbClr val="A2B3B8"/>
      </a:dk2>
      <a:lt2>
        <a:srgbClr val="D7DDDE"/>
      </a:lt2>
      <a:accent1>
        <a:srgbClr val="50B08F"/>
      </a:accent1>
      <a:accent2>
        <a:srgbClr val="0A1B40"/>
      </a:accent2>
      <a:accent3>
        <a:srgbClr val="A2B3B8"/>
      </a:accent3>
      <a:accent4>
        <a:srgbClr val="D43242"/>
      </a:accent4>
      <a:accent5>
        <a:srgbClr val="003A6D"/>
      </a:accent5>
      <a:accent6>
        <a:srgbClr val="E37A71"/>
      </a:accent6>
      <a:hlink>
        <a:srgbClr val="2F5586"/>
      </a:hlink>
      <a:folHlink>
        <a:srgbClr val="0092D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400" dirty="0" err="1" smtClean="0">
            <a:solidFill>
              <a:srgbClr val="003A6D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Microsoft Office PowerPoint</Application>
  <PresentationFormat>Bildschirmpräsentation (4:3)</PresentationFormat>
  <Paragraphs>279</Paragraphs>
  <Slides>24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24</vt:i4>
      </vt:variant>
    </vt:vector>
  </HeadingPairs>
  <TitlesOfParts>
    <vt:vector size="26" baseType="lpstr">
      <vt:lpstr>Titelseite</vt:lpstr>
      <vt:lpstr>Folgeseiten</vt:lpstr>
      <vt:lpstr>Herzlich Willkommen</vt:lpstr>
      <vt:lpstr>5S – Inhalt und Information</vt:lpstr>
      <vt:lpstr>5S – Vorteile</vt:lpstr>
      <vt:lpstr>5S – Ziel</vt:lpstr>
      <vt:lpstr>5S – Beschreibung</vt:lpstr>
      <vt:lpstr>5S – Vorgehensweise:  Seiri – Selektieren</vt:lpstr>
      <vt:lpstr>5S – Vorgehensweise: Seiri – Selektieren</vt:lpstr>
      <vt:lpstr>5S – Vorgehensweise: Seiri – Selektieren</vt:lpstr>
      <vt:lpstr>5S – Vorgehensweise: Seiton – Stelle ordentlich hin</vt:lpstr>
      <vt:lpstr>5S – Vorgehensweise: Seiton – Stelle ordentlich hin</vt:lpstr>
      <vt:lpstr>5S – Vorgehensweise: Seiton – Stelle ordentlich hin</vt:lpstr>
      <vt:lpstr>5S – Vorgehensweise: Seiton – Stelle ordentlich hin</vt:lpstr>
      <vt:lpstr>5S – Vorgehensweise:  Seiso – Säubere</vt:lpstr>
      <vt:lpstr>5S – Vorgehensweise: Seiso – Säubere</vt:lpstr>
      <vt:lpstr>5S – Vorgehensweise: Seiketsu – Sauberkeit bewahren</vt:lpstr>
      <vt:lpstr>5S – Vorgehensweise: Seiketsu – Sauberkeit bewahren</vt:lpstr>
      <vt:lpstr>5S – Vorgehensweise: Shitsuke – Selbstdisziplin üben</vt:lpstr>
      <vt:lpstr>5S – Vorgehensweise:  Shitsuke – Selbstdisziplin üben</vt:lpstr>
      <vt:lpstr>5S – Aufwand/Nutzen </vt:lpstr>
      <vt:lpstr>5S – Erfolgsfaktoren</vt:lpstr>
      <vt:lpstr>5S – Beispiele</vt:lpstr>
      <vt:lpstr>5S – Übung</vt:lpstr>
      <vt:lpstr>5S – Hilfen</vt:lpstr>
      <vt:lpstr>PowerPoint-Präsentation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Claudia Faber</dc:creator>
  <cp:lastModifiedBy>Sonja Bobbert</cp:lastModifiedBy>
  <cp:revision>141</cp:revision>
  <cp:lastPrinted>2016-04-12T11:41:39Z</cp:lastPrinted>
  <dcterms:created xsi:type="dcterms:W3CDTF">2014-08-26T13:41:22Z</dcterms:created>
  <dcterms:modified xsi:type="dcterms:W3CDTF">2016-04-12T11:50:36Z</dcterms:modified>
</cp:coreProperties>
</file>